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90" r:id="rId2"/>
    <p:sldId id="288" r:id="rId3"/>
    <p:sldId id="289" r:id="rId4"/>
    <p:sldId id="291" r:id="rId5"/>
    <p:sldId id="287" r:id="rId6"/>
    <p:sldId id="260" r:id="rId7"/>
    <p:sldId id="265" r:id="rId8"/>
    <p:sldId id="266" r:id="rId9"/>
    <p:sldId id="267" r:id="rId10"/>
    <p:sldId id="268" r:id="rId11"/>
    <p:sldId id="269" r:id="rId12"/>
    <p:sldId id="270" r:id="rId13"/>
    <p:sldId id="264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2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615FE-B3AC-499F-BBDB-96F1ABEAFC95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F67E4ED-77A1-4558-8EDE-C72BE979EE12}">
      <dgm:prSet custT="1"/>
      <dgm:spPr/>
      <dgm:t>
        <a:bodyPr/>
        <a:lstStyle/>
        <a:p>
          <a:r>
            <a:rPr lang="id-ID" sz="1400" baseline="0" dirty="0"/>
            <a:t>PT. XYZ </a:t>
          </a:r>
          <a:r>
            <a:rPr lang="id-ID" sz="1400" baseline="0" dirty="0" err="1"/>
            <a:t>is</a:t>
          </a:r>
          <a:r>
            <a:rPr lang="id-ID" sz="1400" baseline="0" dirty="0"/>
            <a:t> </a:t>
          </a:r>
          <a:r>
            <a:rPr lang="id-ID" sz="1400" baseline="0" dirty="0" err="1"/>
            <a:t>one</a:t>
          </a:r>
          <a:r>
            <a:rPr lang="id-ID" sz="1400" baseline="0" dirty="0"/>
            <a:t> </a:t>
          </a:r>
          <a:r>
            <a:rPr lang="id-ID" sz="1400" baseline="0" dirty="0" err="1"/>
            <a:t>of</a:t>
          </a:r>
          <a:r>
            <a:rPr lang="id-ID" sz="1400" baseline="0" dirty="0"/>
            <a:t> </a:t>
          </a:r>
          <a:r>
            <a:rPr lang="id-ID" sz="1400" baseline="0" dirty="0" err="1"/>
            <a:t>the</a:t>
          </a:r>
          <a:r>
            <a:rPr lang="id-ID" sz="1400" baseline="0" dirty="0"/>
            <a:t> </a:t>
          </a:r>
          <a:r>
            <a:rPr lang="id-ID" sz="1400" baseline="0" dirty="0" err="1"/>
            <a:t>many</a:t>
          </a:r>
          <a:r>
            <a:rPr lang="id-ID" sz="1400" baseline="0" dirty="0"/>
            <a:t> </a:t>
          </a:r>
          <a:r>
            <a:rPr lang="id-ID" sz="1400" baseline="0" dirty="0" err="1"/>
            <a:t>mining</a:t>
          </a:r>
          <a:r>
            <a:rPr lang="id-ID" sz="1400" baseline="0" dirty="0"/>
            <a:t> </a:t>
          </a:r>
          <a:r>
            <a:rPr lang="id-ID" sz="1400" baseline="0" dirty="0" err="1"/>
            <a:t>company</a:t>
          </a:r>
          <a:r>
            <a:rPr lang="id-ID" sz="1400" baseline="0" dirty="0"/>
            <a:t> in </a:t>
          </a:r>
          <a:r>
            <a:rPr lang="id-ID" sz="1400" baseline="0" dirty="0" err="1"/>
            <a:t>south</a:t>
          </a:r>
          <a:r>
            <a:rPr lang="id-ID" sz="1400" baseline="0" dirty="0"/>
            <a:t> Sulawesi </a:t>
          </a:r>
          <a:r>
            <a:rPr lang="id-ID" sz="1400" baseline="0" dirty="0" err="1"/>
            <a:t>who</a:t>
          </a:r>
          <a:r>
            <a:rPr lang="id-ID" sz="1400" baseline="0" dirty="0"/>
            <a:t> </a:t>
          </a:r>
          <a:r>
            <a:rPr lang="id-ID" sz="1400" baseline="0" dirty="0" err="1"/>
            <a:t>want</a:t>
          </a:r>
          <a:r>
            <a:rPr lang="id-ID" sz="1400" baseline="0" dirty="0"/>
            <a:t> </a:t>
          </a:r>
          <a:r>
            <a:rPr lang="id-ID" sz="1400" baseline="0" dirty="0" err="1"/>
            <a:t>to</a:t>
          </a:r>
          <a:r>
            <a:rPr lang="id-ID" sz="1400" baseline="0" dirty="0"/>
            <a:t> </a:t>
          </a:r>
          <a:r>
            <a:rPr lang="id-ID" sz="1400" baseline="0" dirty="0" err="1"/>
            <a:t>mine</a:t>
          </a:r>
          <a:r>
            <a:rPr lang="id-ID" sz="1400" baseline="0" dirty="0"/>
            <a:t> </a:t>
          </a:r>
          <a:r>
            <a:rPr lang="id-ID" sz="1400" baseline="0" dirty="0" err="1"/>
            <a:t>nickel</a:t>
          </a:r>
          <a:r>
            <a:rPr lang="id-ID" sz="1400" baseline="0" dirty="0"/>
            <a:t> deposit. </a:t>
          </a:r>
          <a:r>
            <a:rPr lang="id-ID" sz="1400" baseline="0" dirty="0" err="1"/>
            <a:t>So</a:t>
          </a:r>
          <a:r>
            <a:rPr lang="id-ID" sz="1400" baseline="0" dirty="0"/>
            <a:t> </a:t>
          </a:r>
          <a:r>
            <a:rPr lang="id-ID" sz="1400" baseline="0" dirty="0" err="1"/>
            <a:t>the</a:t>
          </a:r>
          <a:r>
            <a:rPr lang="id-ID" sz="1400" baseline="0" dirty="0"/>
            <a:t> </a:t>
          </a:r>
          <a:r>
            <a:rPr lang="id-ID" sz="1400" baseline="0" dirty="0" err="1"/>
            <a:t>first</a:t>
          </a:r>
          <a:r>
            <a:rPr lang="id-ID" sz="1400" baseline="0" dirty="0"/>
            <a:t> </a:t>
          </a:r>
          <a:r>
            <a:rPr lang="id-ID" sz="1400" baseline="0" dirty="0" err="1"/>
            <a:t>thing</a:t>
          </a:r>
          <a:r>
            <a:rPr lang="id-ID" sz="1400" baseline="0" dirty="0"/>
            <a:t> </a:t>
          </a:r>
          <a:r>
            <a:rPr lang="id-ID" sz="1400" baseline="0" dirty="0" err="1"/>
            <a:t>they</a:t>
          </a:r>
          <a:r>
            <a:rPr lang="id-ID" sz="1400" baseline="0" dirty="0"/>
            <a:t> </a:t>
          </a:r>
          <a:r>
            <a:rPr lang="id-ID" sz="1400" baseline="0" dirty="0" err="1"/>
            <a:t>do</a:t>
          </a:r>
          <a:r>
            <a:rPr lang="id-ID" sz="1400" baseline="0" dirty="0"/>
            <a:t> </a:t>
          </a:r>
          <a:r>
            <a:rPr lang="id-ID" sz="1400" baseline="0" dirty="0" err="1"/>
            <a:t>is</a:t>
          </a:r>
          <a:r>
            <a:rPr lang="id-ID" sz="1400" baseline="0" dirty="0"/>
            <a:t> </a:t>
          </a:r>
          <a:r>
            <a:rPr lang="id-ID" sz="1400" baseline="0" dirty="0" err="1"/>
            <a:t>exploration</a:t>
          </a:r>
          <a:r>
            <a:rPr lang="id-ID" sz="1400" baseline="0" dirty="0"/>
            <a:t> </a:t>
          </a:r>
          <a:r>
            <a:rPr lang="id-ID" sz="1400" baseline="0" dirty="0" err="1"/>
            <a:t>drilling</a:t>
          </a:r>
          <a:r>
            <a:rPr lang="id-ID" sz="1400" baseline="0" dirty="0"/>
            <a:t>. </a:t>
          </a:r>
          <a:endParaRPr lang="en-US" sz="1400" dirty="0"/>
        </a:p>
      </dgm:t>
    </dgm:pt>
    <dgm:pt modelId="{B56351F6-3C4B-4C55-87C2-12211CBBAC0D}" type="parTrans" cxnId="{C6A486CC-4E29-489A-ADA8-FEAEE4EB9AD7}">
      <dgm:prSet/>
      <dgm:spPr/>
      <dgm:t>
        <a:bodyPr/>
        <a:lstStyle/>
        <a:p>
          <a:endParaRPr lang="en-US"/>
        </a:p>
      </dgm:t>
    </dgm:pt>
    <dgm:pt modelId="{2B70ACA0-5F85-4D25-9148-9EA5AE83597E}" type="sibTrans" cxnId="{C6A486CC-4E29-489A-ADA8-FEAEE4EB9AD7}">
      <dgm:prSet/>
      <dgm:spPr/>
      <dgm:t>
        <a:bodyPr/>
        <a:lstStyle/>
        <a:p>
          <a:endParaRPr lang="en-US"/>
        </a:p>
      </dgm:t>
    </dgm:pt>
    <dgm:pt modelId="{D7E7A866-FCEF-42FC-9425-BD6D553EAACE}">
      <dgm:prSet custT="1"/>
      <dgm:spPr/>
      <dgm:t>
        <a:bodyPr/>
        <a:lstStyle/>
        <a:p>
          <a:r>
            <a:rPr lang="id-ID" sz="1400" baseline="0" dirty="0" err="1"/>
            <a:t>Drilling</a:t>
          </a:r>
          <a:r>
            <a:rPr lang="id-ID" sz="1400" baseline="0" dirty="0"/>
            <a:t> </a:t>
          </a:r>
          <a:r>
            <a:rPr lang="id-ID" sz="1400" baseline="0" dirty="0" err="1"/>
            <a:t>is</a:t>
          </a:r>
          <a:r>
            <a:rPr lang="id-ID" sz="1400" baseline="0" dirty="0"/>
            <a:t> </a:t>
          </a:r>
          <a:r>
            <a:rPr lang="id-ID" sz="1400" baseline="0" dirty="0" err="1"/>
            <a:t>the</a:t>
          </a:r>
          <a:r>
            <a:rPr lang="id-ID" sz="1400" baseline="0" dirty="0"/>
            <a:t> </a:t>
          </a:r>
          <a:r>
            <a:rPr lang="id-ID" sz="1400" baseline="0" dirty="0" err="1"/>
            <a:t>stage</a:t>
          </a:r>
          <a:r>
            <a:rPr lang="id-ID" sz="1400" baseline="0" dirty="0"/>
            <a:t> in </a:t>
          </a:r>
          <a:r>
            <a:rPr lang="id-ID" sz="1400" baseline="0" dirty="0" err="1"/>
            <a:t>mining</a:t>
          </a:r>
          <a:r>
            <a:rPr lang="id-ID" sz="1400" baseline="0" dirty="0"/>
            <a:t> </a:t>
          </a:r>
          <a:r>
            <a:rPr lang="id-ID" sz="1400" baseline="0" dirty="0" err="1"/>
            <a:t>when</a:t>
          </a:r>
          <a:r>
            <a:rPr lang="id-ID" sz="1400" baseline="0" dirty="0"/>
            <a:t> </a:t>
          </a:r>
          <a:r>
            <a:rPr lang="id-ID" sz="1400" baseline="0" dirty="0" err="1"/>
            <a:t>you</a:t>
          </a:r>
          <a:r>
            <a:rPr lang="id-ID" sz="1400" baseline="0" dirty="0"/>
            <a:t> </a:t>
          </a:r>
          <a:r>
            <a:rPr lang="id-ID" sz="1400" baseline="0" dirty="0" err="1"/>
            <a:t>take</a:t>
          </a:r>
          <a:r>
            <a:rPr lang="id-ID" sz="1400" baseline="0" dirty="0"/>
            <a:t> a </a:t>
          </a:r>
          <a:r>
            <a:rPr lang="id-ID" sz="1400" baseline="0" dirty="0" err="1"/>
            <a:t>soil</a:t>
          </a:r>
          <a:r>
            <a:rPr lang="id-ID" sz="1400" baseline="0" dirty="0"/>
            <a:t> </a:t>
          </a:r>
          <a:r>
            <a:rPr lang="id-ID" sz="1400" baseline="0" dirty="0" err="1"/>
            <a:t>or</a:t>
          </a:r>
          <a:r>
            <a:rPr lang="id-ID" sz="1400" baseline="0" dirty="0"/>
            <a:t> </a:t>
          </a:r>
          <a:r>
            <a:rPr lang="id-ID" sz="1400" baseline="0" dirty="0" err="1"/>
            <a:t>rock</a:t>
          </a:r>
          <a:r>
            <a:rPr lang="id-ID" sz="1400" baseline="0" dirty="0"/>
            <a:t> </a:t>
          </a:r>
          <a:r>
            <a:rPr lang="id-ID" sz="1400" baseline="0" dirty="0" err="1"/>
            <a:t>sample</a:t>
          </a:r>
          <a:r>
            <a:rPr lang="id-ID" sz="1400" baseline="0" dirty="0"/>
            <a:t> </a:t>
          </a:r>
          <a:r>
            <a:rPr lang="id-ID" sz="1400" baseline="0" dirty="0" err="1"/>
            <a:t>then</a:t>
          </a:r>
          <a:r>
            <a:rPr lang="id-ID" sz="1400" baseline="0" dirty="0"/>
            <a:t> </a:t>
          </a:r>
          <a:r>
            <a:rPr lang="id-ID" sz="1400" baseline="0" dirty="0" err="1"/>
            <a:t>you</a:t>
          </a:r>
          <a:r>
            <a:rPr lang="id-ID" sz="1400" baseline="0" dirty="0"/>
            <a:t> </a:t>
          </a:r>
          <a:r>
            <a:rPr lang="id-ID" sz="1400" baseline="0" dirty="0" err="1"/>
            <a:t>analyze</a:t>
          </a:r>
          <a:r>
            <a:rPr lang="id-ID" sz="1400" baseline="0" dirty="0"/>
            <a:t> </a:t>
          </a:r>
          <a:r>
            <a:rPr lang="id-ID" sz="1400" baseline="0" dirty="0" err="1"/>
            <a:t>it</a:t>
          </a:r>
          <a:r>
            <a:rPr lang="id-ID" sz="1400" baseline="0" dirty="0"/>
            <a:t>. The data </a:t>
          </a:r>
          <a:r>
            <a:rPr lang="id-ID" sz="1400" baseline="0" dirty="0" err="1"/>
            <a:t>of</a:t>
          </a:r>
          <a:r>
            <a:rPr lang="id-ID" sz="1400" baseline="0" dirty="0"/>
            <a:t> </a:t>
          </a:r>
          <a:r>
            <a:rPr lang="id-ID" sz="1400" baseline="0" dirty="0" err="1"/>
            <a:t>drilling</a:t>
          </a:r>
          <a:r>
            <a:rPr lang="id-ID" sz="1400" baseline="0" dirty="0"/>
            <a:t> </a:t>
          </a:r>
          <a:r>
            <a:rPr lang="id-ID" sz="1400" baseline="0" dirty="0" err="1"/>
            <a:t>is</a:t>
          </a:r>
          <a:r>
            <a:rPr lang="id-ID" sz="1400" baseline="0" dirty="0"/>
            <a:t> </a:t>
          </a:r>
          <a:r>
            <a:rPr lang="id-ID" sz="1400" baseline="0" dirty="0" err="1"/>
            <a:t>used</a:t>
          </a:r>
          <a:r>
            <a:rPr lang="id-ID" sz="1400" baseline="0" dirty="0"/>
            <a:t> </a:t>
          </a:r>
          <a:r>
            <a:rPr lang="id-ID" sz="1400" baseline="0" dirty="0" err="1"/>
            <a:t>for</a:t>
          </a:r>
          <a:r>
            <a:rPr lang="id-ID" sz="1400" baseline="0" dirty="0"/>
            <a:t> </a:t>
          </a:r>
          <a:r>
            <a:rPr lang="id-ID" sz="1400" baseline="0" dirty="0" err="1"/>
            <a:t>representation</a:t>
          </a:r>
          <a:r>
            <a:rPr lang="id-ID" sz="1400" baseline="0" dirty="0"/>
            <a:t> </a:t>
          </a:r>
          <a:r>
            <a:rPr lang="id-ID" sz="1400" baseline="0" dirty="0" err="1"/>
            <a:t>of</a:t>
          </a:r>
          <a:r>
            <a:rPr lang="id-ID" sz="1400" baseline="0" dirty="0"/>
            <a:t> </a:t>
          </a:r>
          <a:r>
            <a:rPr lang="id-ID" sz="1400" baseline="0" dirty="0" err="1"/>
            <a:t>the</a:t>
          </a:r>
          <a:r>
            <a:rPr lang="id-ID" sz="1400" baseline="0" dirty="0"/>
            <a:t> mineral </a:t>
          </a:r>
          <a:r>
            <a:rPr lang="id-ID" sz="1400" baseline="0" dirty="0" err="1"/>
            <a:t>content</a:t>
          </a:r>
          <a:r>
            <a:rPr lang="id-ID" sz="1400" baseline="0" dirty="0"/>
            <a:t> in </a:t>
          </a:r>
          <a:r>
            <a:rPr lang="id-ID" sz="1400" baseline="0" dirty="0" err="1"/>
            <a:t>the</a:t>
          </a:r>
          <a:r>
            <a:rPr lang="id-ID" sz="1400" baseline="0" dirty="0"/>
            <a:t> </a:t>
          </a:r>
          <a:r>
            <a:rPr lang="id-ID" sz="1400" baseline="0" dirty="0" err="1"/>
            <a:t>ground</a:t>
          </a:r>
          <a:endParaRPr lang="en-US" sz="1400" dirty="0"/>
        </a:p>
      </dgm:t>
    </dgm:pt>
    <dgm:pt modelId="{F146222C-96B3-417C-81A4-DF5D99E1CC05}" type="parTrans" cxnId="{DC4EC3E1-88A8-4C98-A59F-F70F65BD8597}">
      <dgm:prSet/>
      <dgm:spPr/>
      <dgm:t>
        <a:bodyPr/>
        <a:lstStyle/>
        <a:p>
          <a:endParaRPr lang="en-US"/>
        </a:p>
      </dgm:t>
    </dgm:pt>
    <dgm:pt modelId="{41BF4B7D-56A5-4E36-9486-01721F51ACA8}" type="sibTrans" cxnId="{DC4EC3E1-88A8-4C98-A59F-F70F65BD8597}">
      <dgm:prSet/>
      <dgm:spPr/>
      <dgm:t>
        <a:bodyPr/>
        <a:lstStyle/>
        <a:p>
          <a:endParaRPr lang="en-US"/>
        </a:p>
      </dgm:t>
    </dgm:pt>
    <dgm:pt modelId="{236FB6AA-A9AF-4CB3-A69B-B50B86AE6E23}">
      <dgm:prSet custT="1"/>
      <dgm:spPr/>
      <dgm:t>
        <a:bodyPr/>
        <a:lstStyle/>
        <a:p>
          <a:r>
            <a:rPr lang="id-ID" sz="1400" dirty="0" err="1"/>
            <a:t>Nickel</a:t>
          </a:r>
          <a:r>
            <a:rPr lang="id-ID" sz="1400" dirty="0"/>
            <a:t> deposit </a:t>
          </a:r>
          <a:r>
            <a:rPr lang="id-ID" sz="1400" dirty="0" err="1"/>
            <a:t>have</a:t>
          </a:r>
          <a:r>
            <a:rPr lang="id-ID" sz="1400" dirty="0"/>
            <a:t> 3 </a:t>
          </a:r>
          <a:r>
            <a:rPr lang="id-ID" sz="1400" dirty="0" err="1"/>
            <a:t>common</a:t>
          </a:r>
          <a:r>
            <a:rPr lang="id-ID" sz="1400" dirty="0"/>
            <a:t> layer </a:t>
          </a:r>
          <a:r>
            <a:rPr lang="id-ID" sz="1400" dirty="0" err="1"/>
            <a:t>for</a:t>
          </a:r>
          <a:r>
            <a:rPr lang="id-ID" sz="1400" dirty="0"/>
            <a:t> </a:t>
          </a:r>
          <a:r>
            <a:rPr lang="id-ID" sz="1400" dirty="0" err="1"/>
            <a:t>representing</a:t>
          </a:r>
          <a:r>
            <a:rPr lang="id-ID" sz="1400" dirty="0"/>
            <a:t> </a:t>
          </a:r>
          <a:r>
            <a:rPr lang="id-ID" sz="1400" dirty="0" err="1"/>
            <a:t>the</a:t>
          </a:r>
          <a:r>
            <a:rPr lang="id-ID" sz="1400" dirty="0"/>
            <a:t> </a:t>
          </a:r>
          <a:r>
            <a:rPr lang="id-ID" sz="1400" dirty="0" err="1"/>
            <a:t>minerals</a:t>
          </a:r>
          <a:r>
            <a:rPr lang="id-ID" sz="1400" dirty="0"/>
            <a:t>. </a:t>
          </a:r>
          <a:r>
            <a:rPr lang="id-ID" sz="1400" dirty="0" err="1"/>
            <a:t>There</a:t>
          </a:r>
          <a:r>
            <a:rPr lang="id-ID" sz="1400" dirty="0"/>
            <a:t> are </a:t>
          </a:r>
          <a:r>
            <a:rPr lang="id-ID" sz="1400" dirty="0" err="1"/>
            <a:t>Limonite</a:t>
          </a:r>
          <a:r>
            <a:rPr lang="id-ID" sz="1400" dirty="0"/>
            <a:t>, </a:t>
          </a:r>
          <a:r>
            <a:rPr lang="id-ID" sz="1400" dirty="0" err="1"/>
            <a:t>Saprolite</a:t>
          </a:r>
          <a:r>
            <a:rPr lang="id-ID" sz="1400" dirty="0"/>
            <a:t> </a:t>
          </a:r>
          <a:r>
            <a:rPr lang="id-ID" sz="1400" dirty="0" err="1"/>
            <a:t>and</a:t>
          </a:r>
          <a:r>
            <a:rPr lang="id-ID" sz="1400" dirty="0"/>
            <a:t> </a:t>
          </a:r>
          <a:r>
            <a:rPr lang="id-ID" sz="1400" dirty="0" err="1"/>
            <a:t>Bedrock</a:t>
          </a:r>
          <a:endParaRPr lang="en-US" sz="1400" dirty="0"/>
        </a:p>
      </dgm:t>
    </dgm:pt>
    <dgm:pt modelId="{3A77E434-B3A6-4240-B8CD-0EFAE41004E1}" type="parTrans" cxnId="{B949A13F-A5B8-4AEA-A5BF-A84AD2D9223D}">
      <dgm:prSet/>
      <dgm:spPr/>
      <dgm:t>
        <a:bodyPr/>
        <a:lstStyle/>
        <a:p>
          <a:endParaRPr lang="en-US"/>
        </a:p>
      </dgm:t>
    </dgm:pt>
    <dgm:pt modelId="{046AB958-6BA0-4C06-98CF-86EBA060EC88}" type="sibTrans" cxnId="{B949A13F-A5B8-4AEA-A5BF-A84AD2D9223D}">
      <dgm:prSet/>
      <dgm:spPr/>
      <dgm:t>
        <a:bodyPr/>
        <a:lstStyle/>
        <a:p>
          <a:endParaRPr lang="en-US"/>
        </a:p>
      </dgm:t>
    </dgm:pt>
    <dgm:pt modelId="{A57D13B4-D174-4DD4-A444-B7636746E767}">
      <dgm:prSet/>
      <dgm:spPr/>
      <dgm:t>
        <a:bodyPr/>
        <a:lstStyle/>
        <a:p>
          <a:r>
            <a:rPr lang="id-ID" dirty="0"/>
            <a:t>The problem </a:t>
          </a:r>
          <a:r>
            <a:rPr lang="id-ID" dirty="0" err="1"/>
            <a:t>is</a:t>
          </a:r>
          <a:r>
            <a:rPr lang="id-ID" dirty="0"/>
            <a:t> human </a:t>
          </a:r>
          <a:r>
            <a:rPr lang="id-ID" dirty="0" err="1"/>
            <a:t>resources</a:t>
          </a:r>
          <a:r>
            <a:rPr lang="id-ID" dirty="0"/>
            <a:t> </a:t>
          </a:r>
          <a:r>
            <a:rPr lang="id-ID" dirty="0" err="1"/>
            <a:t>like</a:t>
          </a:r>
          <a:r>
            <a:rPr lang="id-ID" dirty="0"/>
            <a:t> </a:t>
          </a:r>
          <a:r>
            <a:rPr lang="id-ID" dirty="0" err="1"/>
            <a:t>geologist</a:t>
          </a:r>
          <a:r>
            <a:rPr lang="id-ID" dirty="0"/>
            <a:t> </a:t>
          </a:r>
          <a:r>
            <a:rPr lang="id-ID" dirty="0" err="1"/>
            <a:t>was</a:t>
          </a:r>
          <a:r>
            <a:rPr lang="id-ID" dirty="0"/>
            <a:t> </a:t>
          </a:r>
          <a:r>
            <a:rPr lang="id-ID" dirty="0" err="1"/>
            <a:t>limitted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make</a:t>
          </a:r>
          <a:r>
            <a:rPr lang="id-ID" dirty="0"/>
            <a:t> </a:t>
          </a:r>
          <a:r>
            <a:rPr lang="id-ID" dirty="0" err="1"/>
            <a:t>classification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dirty="0" err="1"/>
            <a:t>geological</a:t>
          </a:r>
          <a:r>
            <a:rPr lang="id-ID" dirty="0"/>
            <a:t> layer. </a:t>
          </a:r>
          <a:r>
            <a:rPr lang="id-ID" dirty="0" err="1"/>
            <a:t>So</a:t>
          </a:r>
          <a:r>
            <a:rPr lang="id-ID" dirty="0"/>
            <a:t> PT. XYZ </a:t>
          </a:r>
          <a:r>
            <a:rPr lang="id-ID" dirty="0" err="1"/>
            <a:t>hire</a:t>
          </a:r>
          <a:r>
            <a:rPr lang="id-ID" dirty="0"/>
            <a:t> a data </a:t>
          </a:r>
          <a:r>
            <a:rPr lang="id-ID" dirty="0" err="1"/>
            <a:t>scientist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help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geologist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classify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geological</a:t>
          </a:r>
          <a:r>
            <a:rPr lang="id-ID" dirty="0"/>
            <a:t> layer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dirty="0" err="1"/>
            <a:t>nickel</a:t>
          </a:r>
          <a:r>
            <a:rPr lang="id-ID" dirty="0"/>
            <a:t> deposit.</a:t>
          </a:r>
          <a:endParaRPr lang="en-US" dirty="0"/>
        </a:p>
      </dgm:t>
    </dgm:pt>
    <dgm:pt modelId="{41B7F526-A8F6-4619-809D-8405A86DBE2F}" type="parTrans" cxnId="{7DACC087-52A9-4D17-AC23-F50342D1B8DD}">
      <dgm:prSet/>
      <dgm:spPr/>
      <dgm:t>
        <a:bodyPr/>
        <a:lstStyle/>
        <a:p>
          <a:endParaRPr lang="en-US"/>
        </a:p>
      </dgm:t>
    </dgm:pt>
    <dgm:pt modelId="{13848833-20CC-495C-9463-FF0FBCA0CCEC}" type="sibTrans" cxnId="{7DACC087-52A9-4D17-AC23-F50342D1B8DD}">
      <dgm:prSet/>
      <dgm:spPr/>
      <dgm:t>
        <a:bodyPr/>
        <a:lstStyle/>
        <a:p>
          <a:endParaRPr lang="en-US"/>
        </a:p>
      </dgm:t>
    </dgm:pt>
    <dgm:pt modelId="{A541C9EB-D632-4E56-BC93-C0BA68D882A7}" type="pres">
      <dgm:prSet presAssocID="{8BE615FE-B3AC-499F-BBDB-96F1ABEAFC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121F06-FE38-4631-9218-5ED0421D7522}" type="pres">
      <dgm:prSet presAssocID="{0F67E4ED-77A1-4558-8EDE-C72BE979EE12}" presName="hierRoot1" presStyleCnt="0"/>
      <dgm:spPr/>
    </dgm:pt>
    <dgm:pt modelId="{223B8AB4-F5D3-49B8-A383-ADB3C6CD8548}" type="pres">
      <dgm:prSet presAssocID="{0F67E4ED-77A1-4558-8EDE-C72BE979EE12}" presName="composite" presStyleCnt="0"/>
      <dgm:spPr/>
    </dgm:pt>
    <dgm:pt modelId="{D64D611B-B15A-4F64-A6C8-87A67617476A}" type="pres">
      <dgm:prSet presAssocID="{0F67E4ED-77A1-4558-8EDE-C72BE979EE12}" presName="background" presStyleLbl="node0" presStyleIdx="0" presStyleCnt="4"/>
      <dgm:spPr/>
    </dgm:pt>
    <dgm:pt modelId="{0AA95EA5-8235-47AC-8A93-996BC345FA36}" type="pres">
      <dgm:prSet presAssocID="{0F67E4ED-77A1-4558-8EDE-C72BE979EE12}" presName="text" presStyleLbl="fgAcc0" presStyleIdx="0" presStyleCnt="4">
        <dgm:presLayoutVars>
          <dgm:chPref val="3"/>
        </dgm:presLayoutVars>
      </dgm:prSet>
      <dgm:spPr/>
    </dgm:pt>
    <dgm:pt modelId="{DE317BD4-8C3B-4F16-A6A1-64E1D7F0B38B}" type="pres">
      <dgm:prSet presAssocID="{0F67E4ED-77A1-4558-8EDE-C72BE979EE12}" presName="hierChild2" presStyleCnt="0"/>
      <dgm:spPr/>
    </dgm:pt>
    <dgm:pt modelId="{2BEA75B3-89AD-438A-B68F-2140903D66ED}" type="pres">
      <dgm:prSet presAssocID="{D7E7A866-FCEF-42FC-9425-BD6D553EAACE}" presName="hierRoot1" presStyleCnt="0"/>
      <dgm:spPr/>
    </dgm:pt>
    <dgm:pt modelId="{10B3C7CA-B90F-4C4C-B95F-A00A66BB4B49}" type="pres">
      <dgm:prSet presAssocID="{D7E7A866-FCEF-42FC-9425-BD6D553EAACE}" presName="composite" presStyleCnt="0"/>
      <dgm:spPr/>
    </dgm:pt>
    <dgm:pt modelId="{6CF7FF19-7648-42A4-9D45-0AA390D4A675}" type="pres">
      <dgm:prSet presAssocID="{D7E7A866-FCEF-42FC-9425-BD6D553EAACE}" presName="background" presStyleLbl="node0" presStyleIdx="1" presStyleCnt="4"/>
      <dgm:spPr/>
    </dgm:pt>
    <dgm:pt modelId="{F65A1F45-A0C6-4E41-A022-C8A1E050B2F9}" type="pres">
      <dgm:prSet presAssocID="{D7E7A866-FCEF-42FC-9425-BD6D553EAACE}" presName="text" presStyleLbl="fgAcc0" presStyleIdx="1" presStyleCnt="4">
        <dgm:presLayoutVars>
          <dgm:chPref val="3"/>
        </dgm:presLayoutVars>
      </dgm:prSet>
      <dgm:spPr/>
    </dgm:pt>
    <dgm:pt modelId="{9A459B7B-7032-4084-976E-F686DC72ECC8}" type="pres">
      <dgm:prSet presAssocID="{D7E7A866-FCEF-42FC-9425-BD6D553EAACE}" presName="hierChild2" presStyleCnt="0"/>
      <dgm:spPr/>
    </dgm:pt>
    <dgm:pt modelId="{59647CA9-9735-4F0F-A57C-CC137CCCC7DE}" type="pres">
      <dgm:prSet presAssocID="{236FB6AA-A9AF-4CB3-A69B-B50B86AE6E23}" presName="hierRoot1" presStyleCnt="0"/>
      <dgm:spPr/>
    </dgm:pt>
    <dgm:pt modelId="{3F0D5721-B24C-4CA2-92E7-93DA9F7B37E6}" type="pres">
      <dgm:prSet presAssocID="{236FB6AA-A9AF-4CB3-A69B-B50B86AE6E23}" presName="composite" presStyleCnt="0"/>
      <dgm:spPr/>
    </dgm:pt>
    <dgm:pt modelId="{5A5EB53E-0B3C-4C55-96CC-DFE3D58EBDC5}" type="pres">
      <dgm:prSet presAssocID="{236FB6AA-A9AF-4CB3-A69B-B50B86AE6E23}" presName="background" presStyleLbl="node0" presStyleIdx="2" presStyleCnt="4"/>
      <dgm:spPr/>
    </dgm:pt>
    <dgm:pt modelId="{27F60026-DEE6-4FEB-A08D-E427F08A1FAC}" type="pres">
      <dgm:prSet presAssocID="{236FB6AA-A9AF-4CB3-A69B-B50B86AE6E23}" presName="text" presStyleLbl="fgAcc0" presStyleIdx="2" presStyleCnt="4">
        <dgm:presLayoutVars>
          <dgm:chPref val="3"/>
        </dgm:presLayoutVars>
      </dgm:prSet>
      <dgm:spPr/>
    </dgm:pt>
    <dgm:pt modelId="{5BE63EF6-EBF8-400E-B3C8-93CC7B9DEAA8}" type="pres">
      <dgm:prSet presAssocID="{236FB6AA-A9AF-4CB3-A69B-B50B86AE6E23}" presName="hierChild2" presStyleCnt="0"/>
      <dgm:spPr/>
    </dgm:pt>
    <dgm:pt modelId="{F1FAD491-D429-42BB-A592-708DEE71E6F7}" type="pres">
      <dgm:prSet presAssocID="{A57D13B4-D174-4DD4-A444-B7636746E767}" presName="hierRoot1" presStyleCnt="0"/>
      <dgm:spPr/>
    </dgm:pt>
    <dgm:pt modelId="{DB4B2D25-1D26-446B-B2C1-3B6B2BBAE3B0}" type="pres">
      <dgm:prSet presAssocID="{A57D13B4-D174-4DD4-A444-B7636746E767}" presName="composite" presStyleCnt="0"/>
      <dgm:spPr/>
    </dgm:pt>
    <dgm:pt modelId="{3EF2F440-DE9C-4CB3-9391-B81CE11DF675}" type="pres">
      <dgm:prSet presAssocID="{A57D13B4-D174-4DD4-A444-B7636746E767}" presName="background" presStyleLbl="node0" presStyleIdx="3" presStyleCnt="4"/>
      <dgm:spPr/>
    </dgm:pt>
    <dgm:pt modelId="{025FC396-3AE4-4B8E-A0C8-8F46E237FD8D}" type="pres">
      <dgm:prSet presAssocID="{A57D13B4-D174-4DD4-A444-B7636746E767}" presName="text" presStyleLbl="fgAcc0" presStyleIdx="3" presStyleCnt="4">
        <dgm:presLayoutVars>
          <dgm:chPref val="3"/>
        </dgm:presLayoutVars>
      </dgm:prSet>
      <dgm:spPr/>
    </dgm:pt>
    <dgm:pt modelId="{5DFD5E9E-6685-4E02-BD47-C1ADE0E9919B}" type="pres">
      <dgm:prSet presAssocID="{A57D13B4-D174-4DD4-A444-B7636746E767}" presName="hierChild2" presStyleCnt="0"/>
      <dgm:spPr/>
    </dgm:pt>
  </dgm:ptLst>
  <dgm:cxnLst>
    <dgm:cxn modelId="{7D928431-0810-470B-ABAD-61D9C96EA3E7}" type="presOf" srcId="{0F67E4ED-77A1-4558-8EDE-C72BE979EE12}" destId="{0AA95EA5-8235-47AC-8A93-996BC345FA36}" srcOrd="0" destOrd="0" presId="urn:microsoft.com/office/officeart/2005/8/layout/hierarchy1"/>
    <dgm:cxn modelId="{B949A13F-A5B8-4AEA-A5BF-A84AD2D9223D}" srcId="{8BE615FE-B3AC-499F-BBDB-96F1ABEAFC95}" destId="{236FB6AA-A9AF-4CB3-A69B-B50B86AE6E23}" srcOrd="2" destOrd="0" parTransId="{3A77E434-B3A6-4240-B8CD-0EFAE41004E1}" sibTransId="{046AB958-6BA0-4C06-98CF-86EBA060EC88}"/>
    <dgm:cxn modelId="{B4E06D4B-D4C6-490A-8CEE-B16D75FAFD98}" type="presOf" srcId="{236FB6AA-A9AF-4CB3-A69B-B50B86AE6E23}" destId="{27F60026-DEE6-4FEB-A08D-E427F08A1FAC}" srcOrd="0" destOrd="0" presId="urn:microsoft.com/office/officeart/2005/8/layout/hierarchy1"/>
    <dgm:cxn modelId="{7DACC087-52A9-4D17-AC23-F50342D1B8DD}" srcId="{8BE615FE-B3AC-499F-BBDB-96F1ABEAFC95}" destId="{A57D13B4-D174-4DD4-A444-B7636746E767}" srcOrd="3" destOrd="0" parTransId="{41B7F526-A8F6-4619-809D-8405A86DBE2F}" sibTransId="{13848833-20CC-495C-9463-FF0FBCA0CCEC}"/>
    <dgm:cxn modelId="{270440C2-922B-4020-B16E-BFC13F81B42D}" type="presOf" srcId="{A57D13B4-D174-4DD4-A444-B7636746E767}" destId="{025FC396-3AE4-4B8E-A0C8-8F46E237FD8D}" srcOrd="0" destOrd="0" presId="urn:microsoft.com/office/officeart/2005/8/layout/hierarchy1"/>
    <dgm:cxn modelId="{C6A486CC-4E29-489A-ADA8-FEAEE4EB9AD7}" srcId="{8BE615FE-B3AC-499F-BBDB-96F1ABEAFC95}" destId="{0F67E4ED-77A1-4558-8EDE-C72BE979EE12}" srcOrd="0" destOrd="0" parTransId="{B56351F6-3C4B-4C55-87C2-12211CBBAC0D}" sibTransId="{2B70ACA0-5F85-4D25-9148-9EA5AE83597E}"/>
    <dgm:cxn modelId="{B9B0C5D8-A71F-43F8-89A5-1F569BF82181}" type="presOf" srcId="{D7E7A866-FCEF-42FC-9425-BD6D553EAACE}" destId="{F65A1F45-A0C6-4E41-A022-C8A1E050B2F9}" srcOrd="0" destOrd="0" presId="urn:microsoft.com/office/officeart/2005/8/layout/hierarchy1"/>
    <dgm:cxn modelId="{DC4EC3E1-88A8-4C98-A59F-F70F65BD8597}" srcId="{8BE615FE-B3AC-499F-BBDB-96F1ABEAFC95}" destId="{D7E7A866-FCEF-42FC-9425-BD6D553EAACE}" srcOrd="1" destOrd="0" parTransId="{F146222C-96B3-417C-81A4-DF5D99E1CC05}" sibTransId="{41BF4B7D-56A5-4E36-9486-01721F51ACA8}"/>
    <dgm:cxn modelId="{3288E3F0-E4A4-4A30-B68D-1A34C42B2E78}" type="presOf" srcId="{8BE615FE-B3AC-499F-BBDB-96F1ABEAFC95}" destId="{A541C9EB-D632-4E56-BC93-C0BA68D882A7}" srcOrd="0" destOrd="0" presId="urn:microsoft.com/office/officeart/2005/8/layout/hierarchy1"/>
    <dgm:cxn modelId="{D9D81E9D-095F-432D-9827-E3D65B1B1193}" type="presParOf" srcId="{A541C9EB-D632-4E56-BC93-C0BA68D882A7}" destId="{64121F06-FE38-4631-9218-5ED0421D7522}" srcOrd="0" destOrd="0" presId="urn:microsoft.com/office/officeart/2005/8/layout/hierarchy1"/>
    <dgm:cxn modelId="{051D8477-BBC5-4D99-981B-4F69B072B169}" type="presParOf" srcId="{64121F06-FE38-4631-9218-5ED0421D7522}" destId="{223B8AB4-F5D3-49B8-A383-ADB3C6CD8548}" srcOrd="0" destOrd="0" presId="urn:microsoft.com/office/officeart/2005/8/layout/hierarchy1"/>
    <dgm:cxn modelId="{1BA6E893-E701-4777-A82A-D7AC3DF2C7D0}" type="presParOf" srcId="{223B8AB4-F5D3-49B8-A383-ADB3C6CD8548}" destId="{D64D611B-B15A-4F64-A6C8-87A67617476A}" srcOrd="0" destOrd="0" presId="urn:microsoft.com/office/officeart/2005/8/layout/hierarchy1"/>
    <dgm:cxn modelId="{08E54B35-342A-4F2B-BCD9-EE617DD4FF98}" type="presParOf" srcId="{223B8AB4-F5D3-49B8-A383-ADB3C6CD8548}" destId="{0AA95EA5-8235-47AC-8A93-996BC345FA36}" srcOrd="1" destOrd="0" presId="urn:microsoft.com/office/officeart/2005/8/layout/hierarchy1"/>
    <dgm:cxn modelId="{B9F0052B-BA28-424A-A912-9A8862701ABD}" type="presParOf" srcId="{64121F06-FE38-4631-9218-5ED0421D7522}" destId="{DE317BD4-8C3B-4F16-A6A1-64E1D7F0B38B}" srcOrd="1" destOrd="0" presId="urn:microsoft.com/office/officeart/2005/8/layout/hierarchy1"/>
    <dgm:cxn modelId="{EA3781E4-F16D-48E5-8D09-437A46BE8D37}" type="presParOf" srcId="{A541C9EB-D632-4E56-BC93-C0BA68D882A7}" destId="{2BEA75B3-89AD-438A-B68F-2140903D66ED}" srcOrd="1" destOrd="0" presId="urn:microsoft.com/office/officeart/2005/8/layout/hierarchy1"/>
    <dgm:cxn modelId="{CEE0743F-DB9F-482A-BC99-170E0955E09C}" type="presParOf" srcId="{2BEA75B3-89AD-438A-B68F-2140903D66ED}" destId="{10B3C7CA-B90F-4C4C-B95F-A00A66BB4B49}" srcOrd="0" destOrd="0" presId="urn:microsoft.com/office/officeart/2005/8/layout/hierarchy1"/>
    <dgm:cxn modelId="{3F58A29F-12EB-4A8F-AA8F-BF13F667DBCC}" type="presParOf" srcId="{10B3C7CA-B90F-4C4C-B95F-A00A66BB4B49}" destId="{6CF7FF19-7648-42A4-9D45-0AA390D4A675}" srcOrd="0" destOrd="0" presId="urn:microsoft.com/office/officeart/2005/8/layout/hierarchy1"/>
    <dgm:cxn modelId="{AA5C60B9-48AC-45F9-A720-993C6779B5C6}" type="presParOf" srcId="{10B3C7CA-B90F-4C4C-B95F-A00A66BB4B49}" destId="{F65A1F45-A0C6-4E41-A022-C8A1E050B2F9}" srcOrd="1" destOrd="0" presId="urn:microsoft.com/office/officeart/2005/8/layout/hierarchy1"/>
    <dgm:cxn modelId="{938BBC0C-8F4F-48E1-8D45-A642E6995CB6}" type="presParOf" srcId="{2BEA75B3-89AD-438A-B68F-2140903D66ED}" destId="{9A459B7B-7032-4084-976E-F686DC72ECC8}" srcOrd="1" destOrd="0" presId="urn:microsoft.com/office/officeart/2005/8/layout/hierarchy1"/>
    <dgm:cxn modelId="{EB9AEC2A-F890-4CA1-9319-A2B72A006354}" type="presParOf" srcId="{A541C9EB-D632-4E56-BC93-C0BA68D882A7}" destId="{59647CA9-9735-4F0F-A57C-CC137CCCC7DE}" srcOrd="2" destOrd="0" presId="urn:microsoft.com/office/officeart/2005/8/layout/hierarchy1"/>
    <dgm:cxn modelId="{A5640387-AD2A-48E6-B6EA-D6C6C9F4A121}" type="presParOf" srcId="{59647CA9-9735-4F0F-A57C-CC137CCCC7DE}" destId="{3F0D5721-B24C-4CA2-92E7-93DA9F7B37E6}" srcOrd="0" destOrd="0" presId="urn:microsoft.com/office/officeart/2005/8/layout/hierarchy1"/>
    <dgm:cxn modelId="{0C1E50F7-B808-466A-A5EA-9DE86CEFC48B}" type="presParOf" srcId="{3F0D5721-B24C-4CA2-92E7-93DA9F7B37E6}" destId="{5A5EB53E-0B3C-4C55-96CC-DFE3D58EBDC5}" srcOrd="0" destOrd="0" presId="urn:microsoft.com/office/officeart/2005/8/layout/hierarchy1"/>
    <dgm:cxn modelId="{6C1305F2-3385-488A-A4AC-BD33E01D2467}" type="presParOf" srcId="{3F0D5721-B24C-4CA2-92E7-93DA9F7B37E6}" destId="{27F60026-DEE6-4FEB-A08D-E427F08A1FAC}" srcOrd="1" destOrd="0" presId="urn:microsoft.com/office/officeart/2005/8/layout/hierarchy1"/>
    <dgm:cxn modelId="{B9AC427F-88BB-467B-B66B-342F446233DA}" type="presParOf" srcId="{59647CA9-9735-4F0F-A57C-CC137CCCC7DE}" destId="{5BE63EF6-EBF8-400E-B3C8-93CC7B9DEAA8}" srcOrd="1" destOrd="0" presId="urn:microsoft.com/office/officeart/2005/8/layout/hierarchy1"/>
    <dgm:cxn modelId="{7B8D7EEB-DAC7-462F-B9AE-20ED870DFDCD}" type="presParOf" srcId="{A541C9EB-D632-4E56-BC93-C0BA68D882A7}" destId="{F1FAD491-D429-42BB-A592-708DEE71E6F7}" srcOrd="3" destOrd="0" presId="urn:microsoft.com/office/officeart/2005/8/layout/hierarchy1"/>
    <dgm:cxn modelId="{951A48C6-DF56-47C7-99E8-A6AD6144C142}" type="presParOf" srcId="{F1FAD491-D429-42BB-A592-708DEE71E6F7}" destId="{DB4B2D25-1D26-446B-B2C1-3B6B2BBAE3B0}" srcOrd="0" destOrd="0" presId="urn:microsoft.com/office/officeart/2005/8/layout/hierarchy1"/>
    <dgm:cxn modelId="{598600FF-506E-4F85-80C7-DEE9D0BA12AD}" type="presParOf" srcId="{DB4B2D25-1D26-446B-B2C1-3B6B2BBAE3B0}" destId="{3EF2F440-DE9C-4CB3-9391-B81CE11DF675}" srcOrd="0" destOrd="0" presId="urn:microsoft.com/office/officeart/2005/8/layout/hierarchy1"/>
    <dgm:cxn modelId="{948E9C5C-686F-41E7-B59D-3789C27F0634}" type="presParOf" srcId="{DB4B2D25-1D26-446B-B2C1-3B6B2BBAE3B0}" destId="{025FC396-3AE4-4B8E-A0C8-8F46E237FD8D}" srcOrd="1" destOrd="0" presId="urn:microsoft.com/office/officeart/2005/8/layout/hierarchy1"/>
    <dgm:cxn modelId="{5903307C-9B79-4262-BD1F-AA140D294150}" type="presParOf" srcId="{F1FAD491-D429-42BB-A592-708DEE71E6F7}" destId="{5DFD5E9E-6685-4E02-BD47-C1ADE0E991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D611B-B15A-4F64-A6C8-87A67617476A}">
      <dsp:nvSpPr>
        <dsp:cNvPr id="0" name=""/>
        <dsp:cNvSpPr/>
      </dsp:nvSpPr>
      <dsp:spPr>
        <a:xfrm>
          <a:off x="3008" y="696162"/>
          <a:ext cx="2147846" cy="1363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95EA5-8235-47AC-8A93-996BC345FA36}">
      <dsp:nvSpPr>
        <dsp:cNvPr id="0" name=""/>
        <dsp:cNvSpPr/>
      </dsp:nvSpPr>
      <dsp:spPr>
        <a:xfrm>
          <a:off x="241657" y="922879"/>
          <a:ext cx="2147846" cy="136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baseline="0" dirty="0"/>
            <a:t>PT. XYZ </a:t>
          </a:r>
          <a:r>
            <a:rPr lang="id-ID" sz="1400" kern="1200" baseline="0" dirty="0" err="1"/>
            <a:t>is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one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of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many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mining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company</a:t>
          </a:r>
          <a:r>
            <a:rPr lang="id-ID" sz="1400" kern="1200" baseline="0" dirty="0"/>
            <a:t> in </a:t>
          </a:r>
          <a:r>
            <a:rPr lang="id-ID" sz="1400" kern="1200" baseline="0" dirty="0" err="1"/>
            <a:t>south</a:t>
          </a:r>
          <a:r>
            <a:rPr lang="id-ID" sz="1400" kern="1200" baseline="0" dirty="0"/>
            <a:t> Sulawesi </a:t>
          </a:r>
          <a:r>
            <a:rPr lang="id-ID" sz="1400" kern="1200" baseline="0" dirty="0" err="1"/>
            <a:t>who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want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to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mine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nickel</a:t>
          </a:r>
          <a:r>
            <a:rPr lang="id-ID" sz="1400" kern="1200" baseline="0" dirty="0"/>
            <a:t> deposit. </a:t>
          </a:r>
          <a:r>
            <a:rPr lang="id-ID" sz="1400" kern="1200" baseline="0" dirty="0" err="1"/>
            <a:t>So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first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thing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they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do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is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exploration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drilling</a:t>
          </a:r>
          <a:r>
            <a:rPr lang="id-ID" sz="1400" kern="1200" baseline="0" dirty="0"/>
            <a:t>. </a:t>
          </a:r>
          <a:endParaRPr lang="en-US" sz="1400" kern="1200" dirty="0"/>
        </a:p>
      </dsp:txBody>
      <dsp:txXfrm>
        <a:off x="281604" y="962826"/>
        <a:ext cx="2067952" cy="1283988"/>
      </dsp:txXfrm>
    </dsp:sp>
    <dsp:sp modelId="{6CF7FF19-7648-42A4-9D45-0AA390D4A675}">
      <dsp:nvSpPr>
        <dsp:cNvPr id="0" name=""/>
        <dsp:cNvSpPr/>
      </dsp:nvSpPr>
      <dsp:spPr>
        <a:xfrm>
          <a:off x="2628153" y="696162"/>
          <a:ext cx="2147846" cy="1363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A1F45-A0C6-4E41-A022-C8A1E050B2F9}">
      <dsp:nvSpPr>
        <dsp:cNvPr id="0" name=""/>
        <dsp:cNvSpPr/>
      </dsp:nvSpPr>
      <dsp:spPr>
        <a:xfrm>
          <a:off x="2866803" y="922879"/>
          <a:ext cx="2147846" cy="136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baseline="0" dirty="0" err="1"/>
            <a:t>Drilling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is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stage</a:t>
          </a:r>
          <a:r>
            <a:rPr lang="id-ID" sz="1400" kern="1200" baseline="0" dirty="0"/>
            <a:t> in </a:t>
          </a:r>
          <a:r>
            <a:rPr lang="id-ID" sz="1400" kern="1200" baseline="0" dirty="0" err="1"/>
            <a:t>mining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when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you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take</a:t>
          </a:r>
          <a:r>
            <a:rPr lang="id-ID" sz="1400" kern="1200" baseline="0" dirty="0"/>
            <a:t> a </a:t>
          </a:r>
          <a:r>
            <a:rPr lang="id-ID" sz="1400" kern="1200" baseline="0" dirty="0" err="1"/>
            <a:t>soil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or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rock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sample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then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you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analyze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it</a:t>
          </a:r>
          <a:r>
            <a:rPr lang="id-ID" sz="1400" kern="1200" baseline="0" dirty="0"/>
            <a:t>. The data </a:t>
          </a:r>
          <a:r>
            <a:rPr lang="id-ID" sz="1400" kern="1200" baseline="0" dirty="0" err="1"/>
            <a:t>of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drilling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is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used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for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representation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of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the</a:t>
          </a:r>
          <a:r>
            <a:rPr lang="id-ID" sz="1400" kern="1200" baseline="0" dirty="0"/>
            <a:t> mineral </a:t>
          </a:r>
          <a:r>
            <a:rPr lang="id-ID" sz="1400" kern="1200" baseline="0" dirty="0" err="1"/>
            <a:t>content</a:t>
          </a:r>
          <a:r>
            <a:rPr lang="id-ID" sz="1400" kern="1200" baseline="0" dirty="0"/>
            <a:t> in </a:t>
          </a:r>
          <a:r>
            <a:rPr lang="id-ID" sz="1400" kern="1200" baseline="0" dirty="0" err="1"/>
            <a:t>the</a:t>
          </a:r>
          <a:r>
            <a:rPr lang="id-ID" sz="1400" kern="1200" baseline="0" dirty="0"/>
            <a:t> </a:t>
          </a:r>
          <a:r>
            <a:rPr lang="id-ID" sz="1400" kern="1200" baseline="0" dirty="0" err="1"/>
            <a:t>ground</a:t>
          </a:r>
          <a:endParaRPr lang="en-US" sz="1400" kern="1200" dirty="0"/>
        </a:p>
      </dsp:txBody>
      <dsp:txXfrm>
        <a:off x="2906750" y="962826"/>
        <a:ext cx="2067952" cy="1283988"/>
      </dsp:txXfrm>
    </dsp:sp>
    <dsp:sp modelId="{5A5EB53E-0B3C-4C55-96CC-DFE3D58EBDC5}">
      <dsp:nvSpPr>
        <dsp:cNvPr id="0" name=""/>
        <dsp:cNvSpPr/>
      </dsp:nvSpPr>
      <dsp:spPr>
        <a:xfrm>
          <a:off x="5253299" y="696162"/>
          <a:ext cx="2147846" cy="1363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60026-DEE6-4FEB-A08D-E427F08A1FAC}">
      <dsp:nvSpPr>
        <dsp:cNvPr id="0" name=""/>
        <dsp:cNvSpPr/>
      </dsp:nvSpPr>
      <dsp:spPr>
        <a:xfrm>
          <a:off x="5491949" y="922879"/>
          <a:ext cx="2147846" cy="136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 err="1"/>
            <a:t>Nickel</a:t>
          </a:r>
          <a:r>
            <a:rPr lang="id-ID" sz="1400" kern="1200" dirty="0"/>
            <a:t> deposit </a:t>
          </a:r>
          <a:r>
            <a:rPr lang="id-ID" sz="1400" kern="1200" dirty="0" err="1"/>
            <a:t>have</a:t>
          </a:r>
          <a:r>
            <a:rPr lang="id-ID" sz="1400" kern="1200" dirty="0"/>
            <a:t> 3 </a:t>
          </a:r>
          <a:r>
            <a:rPr lang="id-ID" sz="1400" kern="1200" dirty="0" err="1"/>
            <a:t>common</a:t>
          </a:r>
          <a:r>
            <a:rPr lang="id-ID" sz="1400" kern="1200" dirty="0"/>
            <a:t> layer </a:t>
          </a:r>
          <a:r>
            <a:rPr lang="id-ID" sz="1400" kern="1200" dirty="0" err="1"/>
            <a:t>for</a:t>
          </a:r>
          <a:r>
            <a:rPr lang="id-ID" sz="1400" kern="1200" dirty="0"/>
            <a:t> </a:t>
          </a:r>
          <a:r>
            <a:rPr lang="id-ID" sz="1400" kern="1200" dirty="0" err="1"/>
            <a:t>representing</a:t>
          </a:r>
          <a:r>
            <a:rPr lang="id-ID" sz="1400" kern="1200" dirty="0"/>
            <a:t> </a:t>
          </a:r>
          <a:r>
            <a:rPr lang="id-ID" sz="1400" kern="1200" dirty="0" err="1"/>
            <a:t>the</a:t>
          </a:r>
          <a:r>
            <a:rPr lang="id-ID" sz="1400" kern="1200" dirty="0"/>
            <a:t> </a:t>
          </a:r>
          <a:r>
            <a:rPr lang="id-ID" sz="1400" kern="1200" dirty="0" err="1"/>
            <a:t>minerals</a:t>
          </a:r>
          <a:r>
            <a:rPr lang="id-ID" sz="1400" kern="1200" dirty="0"/>
            <a:t>. </a:t>
          </a:r>
          <a:r>
            <a:rPr lang="id-ID" sz="1400" kern="1200" dirty="0" err="1"/>
            <a:t>There</a:t>
          </a:r>
          <a:r>
            <a:rPr lang="id-ID" sz="1400" kern="1200" dirty="0"/>
            <a:t> are </a:t>
          </a:r>
          <a:r>
            <a:rPr lang="id-ID" sz="1400" kern="1200" dirty="0" err="1"/>
            <a:t>Limonite</a:t>
          </a:r>
          <a:r>
            <a:rPr lang="id-ID" sz="1400" kern="1200" dirty="0"/>
            <a:t>, </a:t>
          </a:r>
          <a:r>
            <a:rPr lang="id-ID" sz="1400" kern="1200" dirty="0" err="1"/>
            <a:t>Saprolite</a:t>
          </a:r>
          <a:r>
            <a:rPr lang="id-ID" sz="1400" kern="1200" dirty="0"/>
            <a:t> </a:t>
          </a:r>
          <a:r>
            <a:rPr lang="id-ID" sz="1400" kern="1200" dirty="0" err="1"/>
            <a:t>and</a:t>
          </a:r>
          <a:r>
            <a:rPr lang="id-ID" sz="1400" kern="1200" dirty="0"/>
            <a:t> </a:t>
          </a:r>
          <a:r>
            <a:rPr lang="id-ID" sz="1400" kern="1200" dirty="0" err="1"/>
            <a:t>Bedrock</a:t>
          </a:r>
          <a:endParaRPr lang="en-US" sz="1400" kern="1200" dirty="0"/>
        </a:p>
      </dsp:txBody>
      <dsp:txXfrm>
        <a:off x="5531896" y="962826"/>
        <a:ext cx="2067952" cy="1283988"/>
      </dsp:txXfrm>
    </dsp:sp>
    <dsp:sp modelId="{3EF2F440-DE9C-4CB3-9391-B81CE11DF675}">
      <dsp:nvSpPr>
        <dsp:cNvPr id="0" name=""/>
        <dsp:cNvSpPr/>
      </dsp:nvSpPr>
      <dsp:spPr>
        <a:xfrm>
          <a:off x="7878445" y="696162"/>
          <a:ext cx="2147846" cy="1363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FC396-3AE4-4B8E-A0C8-8F46E237FD8D}">
      <dsp:nvSpPr>
        <dsp:cNvPr id="0" name=""/>
        <dsp:cNvSpPr/>
      </dsp:nvSpPr>
      <dsp:spPr>
        <a:xfrm>
          <a:off x="8117095" y="922879"/>
          <a:ext cx="2147846" cy="136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200" kern="1200" dirty="0"/>
            <a:t>The problem </a:t>
          </a:r>
          <a:r>
            <a:rPr lang="id-ID" sz="1200" kern="1200" dirty="0" err="1"/>
            <a:t>is</a:t>
          </a:r>
          <a:r>
            <a:rPr lang="id-ID" sz="1200" kern="1200" dirty="0"/>
            <a:t> human </a:t>
          </a:r>
          <a:r>
            <a:rPr lang="id-ID" sz="1200" kern="1200" dirty="0" err="1"/>
            <a:t>resources</a:t>
          </a:r>
          <a:r>
            <a:rPr lang="id-ID" sz="1200" kern="1200" dirty="0"/>
            <a:t> </a:t>
          </a:r>
          <a:r>
            <a:rPr lang="id-ID" sz="1200" kern="1200" dirty="0" err="1"/>
            <a:t>like</a:t>
          </a:r>
          <a:r>
            <a:rPr lang="id-ID" sz="1200" kern="1200" dirty="0"/>
            <a:t> </a:t>
          </a:r>
          <a:r>
            <a:rPr lang="id-ID" sz="1200" kern="1200" dirty="0" err="1"/>
            <a:t>geologist</a:t>
          </a:r>
          <a:r>
            <a:rPr lang="id-ID" sz="1200" kern="1200" dirty="0"/>
            <a:t> </a:t>
          </a:r>
          <a:r>
            <a:rPr lang="id-ID" sz="1200" kern="1200" dirty="0" err="1"/>
            <a:t>was</a:t>
          </a:r>
          <a:r>
            <a:rPr lang="id-ID" sz="1200" kern="1200" dirty="0"/>
            <a:t> </a:t>
          </a:r>
          <a:r>
            <a:rPr lang="id-ID" sz="1200" kern="1200" dirty="0" err="1"/>
            <a:t>limitted</a:t>
          </a:r>
          <a:r>
            <a:rPr lang="id-ID" sz="1200" kern="1200" dirty="0"/>
            <a:t> </a:t>
          </a:r>
          <a:r>
            <a:rPr lang="id-ID" sz="1200" kern="1200" dirty="0" err="1"/>
            <a:t>to</a:t>
          </a:r>
          <a:r>
            <a:rPr lang="id-ID" sz="1200" kern="1200" dirty="0"/>
            <a:t> </a:t>
          </a:r>
          <a:r>
            <a:rPr lang="id-ID" sz="1200" kern="1200" dirty="0" err="1"/>
            <a:t>make</a:t>
          </a:r>
          <a:r>
            <a:rPr lang="id-ID" sz="1200" kern="1200" dirty="0"/>
            <a:t> </a:t>
          </a:r>
          <a:r>
            <a:rPr lang="id-ID" sz="1200" kern="1200" dirty="0" err="1"/>
            <a:t>classification</a:t>
          </a:r>
          <a:r>
            <a:rPr lang="id-ID" sz="1200" kern="1200" dirty="0"/>
            <a:t> </a:t>
          </a:r>
          <a:r>
            <a:rPr lang="id-ID" sz="1200" kern="1200" dirty="0" err="1"/>
            <a:t>of</a:t>
          </a:r>
          <a:r>
            <a:rPr lang="id-ID" sz="1200" kern="1200" dirty="0"/>
            <a:t> </a:t>
          </a:r>
          <a:r>
            <a:rPr lang="id-ID" sz="1200" kern="1200" dirty="0" err="1"/>
            <a:t>geological</a:t>
          </a:r>
          <a:r>
            <a:rPr lang="id-ID" sz="1200" kern="1200" dirty="0"/>
            <a:t> layer. </a:t>
          </a:r>
          <a:r>
            <a:rPr lang="id-ID" sz="1200" kern="1200" dirty="0" err="1"/>
            <a:t>So</a:t>
          </a:r>
          <a:r>
            <a:rPr lang="id-ID" sz="1200" kern="1200" dirty="0"/>
            <a:t> PT. XYZ </a:t>
          </a:r>
          <a:r>
            <a:rPr lang="id-ID" sz="1200" kern="1200" dirty="0" err="1"/>
            <a:t>hire</a:t>
          </a:r>
          <a:r>
            <a:rPr lang="id-ID" sz="1200" kern="1200" dirty="0"/>
            <a:t> a data </a:t>
          </a:r>
          <a:r>
            <a:rPr lang="id-ID" sz="1200" kern="1200" dirty="0" err="1"/>
            <a:t>scientist</a:t>
          </a:r>
          <a:r>
            <a:rPr lang="id-ID" sz="1200" kern="1200" dirty="0"/>
            <a:t> </a:t>
          </a:r>
          <a:r>
            <a:rPr lang="id-ID" sz="1200" kern="1200" dirty="0" err="1"/>
            <a:t>to</a:t>
          </a:r>
          <a:r>
            <a:rPr lang="id-ID" sz="1200" kern="1200" dirty="0"/>
            <a:t> </a:t>
          </a:r>
          <a:r>
            <a:rPr lang="id-ID" sz="1200" kern="1200" dirty="0" err="1"/>
            <a:t>help</a:t>
          </a:r>
          <a:r>
            <a:rPr lang="id-ID" sz="1200" kern="1200" dirty="0"/>
            <a:t> </a:t>
          </a:r>
          <a:r>
            <a:rPr lang="id-ID" sz="1200" kern="1200" dirty="0" err="1"/>
            <a:t>the</a:t>
          </a:r>
          <a:r>
            <a:rPr lang="id-ID" sz="1200" kern="1200" dirty="0"/>
            <a:t> </a:t>
          </a:r>
          <a:r>
            <a:rPr lang="id-ID" sz="1200" kern="1200" dirty="0" err="1"/>
            <a:t>geologist</a:t>
          </a:r>
          <a:r>
            <a:rPr lang="id-ID" sz="1200" kern="1200" dirty="0"/>
            <a:t> </a:t>
          </a:r>
          <a:r>
            <a:rPr lang="id-ID" sz="1200" kern="1200" dirty="0" err="1"/>
            <a:t>to</a:t>
          </a:r>
          <a:r>
            <a:rPr lang="id-ID" sz="1200" kern="1200" dirty="0"/>
            <a:t> </a:t>
          </a:r>
          <a:r>
            <a:rPr lang="id-ID" sz="1200" kern="1200" dirty="0" err="1"/>
            <a:t>classify</a:t>
          </a:r>
          <a:r>
            <a:rPr lang="id-ID" sz="1200" kern="1200" dirty="0"/>
            <a:t> </a:t>
          </a:r>
          <a:r>
            <a:rPr lang="id-ID" sz="1200" kern="1200" dirty="0" err="1"/>
            <a:t>the</a:t>
          </a:r>
          <a:r>
            <a:rPr lang="id-ID" sz="1200" kern="1200" dirty="0"/>
            <a:t> </a:t>
          </a:r>
          <a:r>
            <a:rPr lang="id-ID" sz="1200" kern="1200" dirty="0" err="1"/>
            <a:t>geological</a:t>
          </a:r>
          <a:r>
            <a:rPr lang="id-ID" sz="1200" kern="1200" dirty="0"/>
            <a:t> layer </a:t>
          </a:r>
          <a:r>
            <a:rPr lang="id-ID" sz="1200" kern="1200" dirty="0" err="1"/>
            <a:t>of</a:t>
          </a:r>
          <a:r>
            <a:rPr lang="id-ID" sz="1200" kern="1200" dirty="0"/>
            <a:t> </a:t>
          </a:r>
          <a:r>
            <a:rPr lang="id-ID" sz="1200" kern="1200" dirty="0" err="1"/>
            <a:t>nickel</a:t>
          </a:r>
          <a:r>
            <a:rPr lang="id-ID" sz="1200" kern="1200" dirty="0"/>
            <a:t> deposit.</a:t>
          </a:r>
          <a:endParaRPr lang="en-US" sz="1200" kern="1200" dirty="0"/>
        </a:p>
      </dsp:txBody>
      <dsp:txXfrm>
        <a:off x="8157042" y="962826"/>
        <a:ext cx="2067952" cy="1283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3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0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7950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20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6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96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9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8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9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7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2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10/27/2020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16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422F3-7E08-42E7-A208-6EA22F902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800" dirty="0" err="1">
                <a:solidFill>
                  <a:schemeClr val="bg1"/>
                </a:solidFill>
                <a:latin typeface="Novecento DemiBold" pitchFamily="2" charset="0"/>
              </a:rPr>
              <a:t>Geological</a:t>
            </a:r>
            <a:r>
              <a:rPr lang="id-ID" sz="4800" dirty="0">
                <a:solidFill>
                  <a:schemeClr val="bg1"/>
                </a:solidFill>
                <a:latin typeface="Novecento DemiBold" pitchFamily="2" charset="0"/>
              </a:rPr>
              <a:t> Layer </a:t>
            </a:r>
            <a:r>
              <a:rPr lang="id-ID" sz="4800" dirty="0" err="1">
                <a:solidFill>
                  <a:schemeClr val="bg1"/>
                </a:solidFill>
                <a:latin typeface="Novecento DemiBold" pitchFamily="2" charset="0"/>
              </a:rPr>
              <a:t>Prediction</a:t>
            </a:r>
            <a:r>
              <a:rPr lang="id-ID" dirty="0">
                <a:solidFill>
                  <a:schemeClr val="bg1"/>
                </a:solidFill>
                <a:latin typeface="Novecento DemiBold" pitchFamily="2" charset="0"/>
              </a:rPr>
              <a:t> </a:t>
            </a:r>
            <a:r>
              <a:rPr lang="id-ID" dirty="0" err="1">
                <a:solidFill>
                  <a:schemeClr val="bg1"/>
                </a:solidFill>
                <a:latin typeface="Novecento DemiBold" pitchFamily="2" charset="0"/>
              </a:rPr>
              <a:t>using</a:t>
            </a:r>
            <a:r>
              <a:rPr lang="id-ID" dirty="0">
                <a:solidFill>
                  <a:schemeClr val="bg1"/>
                </a:solidFill>
                <a:latin typeface="Novecento DemiBold" pitchFamily="2" charset="0"/>
              </a:rPr>
              <a:t> </a:t>
            </a:r>
            <a:r>
              <a:rPr lang="id-ID" dirty="0" err="1">
                <a:solidFill>
                  <a:schemeClr val="bg1"/>
                </a:solidFill>
                <a:latin typeface="Novecento DemiBold" pitchFamily="2" charset="0"/>
              </a:rPr>
              <a:t>logistic</a:t>
            </a:r>
            <a:r>
              <a:rPr lang="id-ID" dirty="0">
                <a:solidFill>
                  <a:schemeClr val="bg1"/>
                </a:solidFill>
                <a:latin typeface="Novecento DemiBold" pitchFamily="2" charset="0"/>
              </a:rPr>
              <a:t> </a:t>
            </a:r>
            <a:r>
              <a:rPr lang="id-ID" dirty="0" err="1">
                <a:solidFill>
                  <a:schemeClr val="bg1"/>
                </a:solidFill>
                <a:latin typeface="Novecento DemiBold" pitchFamily="2" charset="0"/>
              </a:rPr>
              <a:t>regression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9D2B1A-207E-496D-98C5-A8E318AE9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Tubagus Moh Reja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Rayhan Ozzy Erta</a:t>
            </a:r>
            <a:r>
              <a:rPr lang="en-US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r</a:t>
            </a:r>
            <a:r>
              <a:rPr lang="id-ID" b="1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to</a:t>
            </a:r>
            <a:endParaRPr lang="en-US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6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89671-8E71-4124-837A-538D3E90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10593251" cy="144721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Since the goal is to classify the geological layer, so we need some data visualization about the geological layer and other feature related.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D560A-E42C-4881-A293-0C20E8BCA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20090" r="59762" b="43913"/>
          <a:stretch/>
        </p:blipFill>
        <p:spPr>
          <a:xfrm>
            <a:off x="1593900" y="3796986"/>
            <a:ext cx="403412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D58717-95BD-4E1E-AA99-39C37B293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5" t="29424" r="60952" b="37136"/>
          <a:stretch/>
        </p:blipFill>
        <p:spPr>
          <a:xfrm>
            <a:off x="6748053" y="3796986"/>
            <a:ext cx="413416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7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89671-8E71-4124-837A-538D3E90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10593251" cy="144721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As you can see below, Nickel content is the most valuable content to classify the layer (which is good or not). and the figure show that Layer 0 (Bedrock) is the least value of Ni, and Layer 1 (Limonite) is had the range of Ni between 0.5 - 2.0, and Layer 2 (Saprolite) is had the biggest value of Ni.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4FCE-F667-4A26-BC2A-19D0BC58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2" t="35337" r="60000" b="29424"/>
          <a:stretch/>
        </p:blipFill>
        <p:spPr>
          <a:xfrm>
            <a:off x="2148113" y="4066612"/>
            <a:ext cx="402191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C8573-7645-41A3-BAF9-5F6BFEC8C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42959" r="59881" b="21256"/>
          <a:stretch/>
        </p:blipFill>
        <p:spPr>
          <a:xfrm>
            <a:off x="6502401" y="4066612"/>
            <a:ext cx="39930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54AA7A-2A8C-40DB-B0CB-708BE75FC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C50EB-09F5-4420-A6F1-CA8C3CA7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5" t="34067" r="60596" b="30996"/>
          <a:stretch/>
        </p:blipFill>
        <p:spPr>
          <a:xfrm>
            <a:off x="60234" y="3211863"/>
            <a:ext cx="402336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7D17A-E4A5-4E03-A3A7-3B1C850B6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4" t="37727" r="60238" b="26549"/>
          <a:stretch/>
        </p:blipFill>
        <p:spPr>
          <a:xfrm>
            <a:off x="4112627" y="3211863"/>
            <a:ext cx="3967403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E192C-3752-4731-A52E-B891C9E13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47574" r="60239" b="16386"/>
          <a:stretch/>
        </p:blipFill>
        <p:spPr>
          <a:xfrm>
            <a:off x="8109058" y="3211863"/>
            <a:ext cx="39647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2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</a:t>
            </a:r>
            <a:r>
              <a:rPr lang="id-ID" dirty="0" err="1">
                <a:latin typeface="Novecento DemiBold" pitchFamily="2" charset="0"/>
              </a:rPr>
              <a:t>Preparation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10268712" cy="759551"/>
          </a:xfrm>
        </p:spPr>
        <p:txBody>
          <a:bodyPr>
            <a:noAutofit/>
          </a:bodyPr>
          <a:lstStyle/>
          <a:p>
            <a:r>
              <a:rPr lang="en-US" sz="2400" dirty="0"/>
              <a:t>Since iron (Fe) was important value minerals, so we want to see the correlation between Ni, Fe and,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ACFCE-BEAD-4948-9F33-119E2C98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3" t="35972" r="62856" b="17656"/>
          <a:stretch/>
        </p:blipFill>
        <p:spPr>
          <a:xfrm>
            <a:off x="640800" y="3371673"/>
            <a:ext cx="3215015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B0C811-3A70-4B3F-8F20-E74AE17E7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2" t="32796" r="62977" b="21468"/>
          <a:stretch/>
        </p:blipFill>
        <p:spPr>
          <a:xfrm>
            <a:off x="4315105" y="3371673"/>
            <a:ext cx="324485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0FDC2-3AE8-40E0-8A71-E3743CA61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37727" r="57381" b="12786"/>
          <a:stretch/>
        </p:blipFill>
        <p:spPr>
          <a:xfrm>
            <a:off x="8023506" y="3347303"/>
            <a:ext cx="324114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3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</a:t>
            </a:r>
            <a:r>
              <a:rPr lang="id-ID" dirty="0" err="1">
                <a:latin typeface="Novecento DemiBold" pitchFamily="2" charset="0"/>
              </a:rPr>
              <a:t>Preparation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10268712" cy="759551"/>
          </a:xfrm>
        </p:spPr>
        <p:txBody>
          <a:bodyPr>
            <a:noAutofit/>
          </a:bodyPr>
          <a:lstStyle/>
          <a:p>
            <a:r>
              <a:rPr lang="en-US" sz="2400" dirty="0"/>
              <a:t>Pearson Correlation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B3D24-481D-404A-85AE-B49FD8667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7" t="50000" r="50000" b="20621"/>
          <a:stretch/>
        </p:blipFill>
        <p:spPr>
          <a:xfrm>
            <a:off x="1705355" y="3060920"/>
            <a:ext cx="877824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78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10268712" cy="1590354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Logistic Regression is a variation of Linear Regression, useful when the observed dependent variable, y, is categorical. It produces a formula that predicts the probability of the class label as a function of the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70572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10268712" cy="841249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Set x the independent variables which contains features like Ni, Fe, Sio2, Depth, Hole ID, and </a:t>
            </a:r>
            <a:r>
              <a:rPr lang="en-US" sz="2400" dirty="0" err="1"/>
              <a:t>Mgo</a:t>
            </a:r>
            <a:r>
              <a:rPr lang="en-US" sz="2400" dirty="0"/>
              <a:t> as arrays.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1D2F8-B544-444A-90A1-8662B0C86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25808" r="59524" b="56194"/>
          <a:stretch/>
        </p:blipFill>
        <p:spPr>
          <a:xfrm>
            <a:off x="2028082" y="3606268"/>
            <a:ext cx="81327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4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3611880" cy="2392212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Set y the independent variables which contains feature Layer as array too.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D074B-14FE-4498-BC01-A9AEAA31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5" t="22632" r="47738" b="16598"/>
          <a:stretch/>
        </p:blipFill>
        <p:spPr>
          <a:xfrm>
            <a:off x="5994393" y="2490700"/>
            <a:ext cx="5080001" cy="41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1"/>
            <a:ext cx="10083019" cy="577480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We will normalize the value of x so it will have a better range of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56430-B117-404C-8E33-AE7862B62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58466" r="47616" b="10135"/>
          <a:stretch/>
        </p:blipFill>
        <p:spPr>
          <a:xfrm>
            <a:off x="2205074" y="3339786"/>
            <a:ext cx="759310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0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0"/>
            <a:ext cx="10083019" cy="841249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Now, we will split the data into train data and test data, which test data have proportion 20% of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001C3-0DFE-45B5-9279-FD79BE3AE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6" t="56089" r="73929" b="37347"/>
          <a:stretch/>
        </p:blipFill>
        <p:spPr>
          <a:xfrm>
            <a:off x="4147687" y="3998151"/>
            <a:ext cx="389357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9E1FCA-36DC-45A4-BCE7-26C1C8C1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400" dirty="0">
                <a:latin typeface="Novecento DemiBold" pitchFamily="2" charset="0"/>
              </a:rPr>
              <a:t>CRISP-DM</a:t>
            </a:r>
            <a:endParaRPr lang="en-US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7C4410-F051-426C-91D3-328D07667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sz="2800" dirty="0" err="1"/>
              <a:t>Cross</a:t>
            </a:r>
            <a:r>
              <a:rPr lang="id-ID" sz="2800" dirty="0"/>
              <a:t> Industry Standard </a:t>
            </a:r>
            <a:r>
              <a:rPr lang="id-ID" sz="2800" dirty="0" err="1"/>
              <a:t>Process</a:t>
            </a:r>
            <a:r>
              <a:rPr lang="id-ID" sz="2800" dirty="0"/>
              <a:t> </a:t>
            </a:r>
            <a:r>
              <a:rPr lang="id-ID" sz="2800" dirty="0" err="1"/>
              <a:t>for</a:t>
            </a:r>
            <a:r>
              <a:rPr lang="id-ID" sz="2800" dirty="0"/>
              <a:t> Data Mining 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4F622-CEAF-4971-9258-F59EA4600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80" y="1532586"/>
            <a:ext cx="4524939" cy="45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5" y="2535349"/>
            <a:ext cx="4273063" cy="3616102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C parameter indicates inverse of regularization strength which must be a positive float. Smaller values specify stronger regularization.</a:t>
            </a:r>
          </a:p>
          <a:p>
            <a:pPr algn="just"/>
            <a:r>
              <a:rPr lang="en-US" sz="2400" dirty="0"/>
              <a:t>We use Limited-memory </a:t>
            </a:r>
            <a:r>
              <a:rPr lang="en-US" sz="2400" dirty="0" err="1"/>
              <a:t>Broyden</a:t>
            </a:r>
            <a:r>
              <a:rPr lang="en-US" sz="2400" dirty="0"/>
              <a:t>–Fletcher–Goldfarb–</a:t>
            </a:r>
            <a:r>
              <a:rPr lang="en-US" sz="2400" dirty="0" err="1"/>
              <a:t>Shanno</a:t>
            </a:r>
            <a:r>
              <a:rPr lang="en-US" sz="2400" dirty="0"/>
              <a:t> or LBFGS solver because our data set is small.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4B1AA-63D5-4848-9B74-5E432C4CE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7" t="60958" r="47738" b="18927"/>
          <a:stretch/>
        </p:blipFill>
        <p:spPr>
          <a:xfrm>
            <a:off x="5088039" y="3429000"/>
            <a:ext cx="67761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5" y="2535349"/>
            <a:ext cx="4273063" cy="527165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Classification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8838A-A62F-4969-96E4-7BC1506BA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6963" r="57023" b="38225"/>
          <a:stretch/>
        </p:blipFill>
        <p:spPr>
          <a:xfrm>
            <a:off x="2675736" y="3467803"/>
            <a:ext cx="64846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5" y="2535348"/>
            <a:ext cx="11165115" cy="4132737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Based on the count of each section, we can calculate precision and recall of each label:</a:t>
            </a:r>
          </a:p>
          <a:p>
            <a:pPr algn="just"/>
            <a:r>
              <a:rPr lang="en-US" sz="1600" dirty="0"/>
              <a:t>Precision is a measure of the accuracy provided that a class label has been predicted. It is defined by: precision = TP / (TP + FP)</a:t>
            </a:r>
          </a:p>
          <a:p>
            <a:pPr algn="just"/>
            <a:r>
              <a:rPr lang="en-US" sz="1600" dirty="0"/>
              <a:t>Recall is true positive rate. It is defined as: Recall = TP / (TP + FN)</a:t>
            </a:r>
          </a:p>
          <a:p>
            <a:pPr algn="just"/>
            <a:r>
              <a:rPr lang="en-US" sz="1600" dirty="0"/>
              <a:t>So, we can calculate precision and recall of each class.</a:t>
            </a:r>
          </a:p>
          <a:p>
            <a:pPr algn="just"/>
            <a:r>
              <a:rPr lang="en-US" sz="1600" dirty="0"/>
              <a:t>F1 score: Now we are in the position to calculate the F1 scores for each label based on the precision and recall of that label.</a:t>
            </a:r>
          </a:p>
          <a:p>
            <a:pPr algn="just"/>
            <a:r>
              <a:rPr lang="en-US" sz="1600" dirty="0"/>
              <a:t>The F1 score is the harmonic average of the precision and recall, where an F1 score reaches its best value at 1 (perfect precision and recall) and worst at 0. It is a good way to show that a </a:t>
            </a:r>
            <a:r>
              <a:rPr lang="en-US" sz="1600" dirty="0" err="1"/>
              <a:t>classifer</a:t>
            </a:r>
            <a:r>
              <a:rPr lang="en-US" sz="1600" dirty="0"/>
              <a:t> has a good value for both recall and precision.</a:t>
            </a:r>
          </a:p>
          <a:p>
            <a:pPr algn="just"/>
            <a:r>
              <a:rPr lang="en-US" sz="1600" dirty="0"/>
              <a:t>And finally, we can tell the average accuracy for this classifier is the average of the f1-score for both labels, which is 0.97 in our case.</a:t>
            </a:r>
          </a:p>
        </p:txBody>
      </p:sp>
    </p:spTree>
    <p:extLst>
      <p:ext uri="{BB962C8B-B14F-4D97-AF65-F5344CB8AC3E}">
        <p14:creationId xmlns:p14="http://schemas.microsoft.com/office/powerpoint/2010/main" val="265940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5" y="2535348"/>
            <a:ext cx="11165115" cy="1828799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Evaluation (Jaccard Score)</a:t>
            </a:r>
          </a:p>
          <a:p>
            <a:pPr algn="just"/>
            <a:r>
              <a:rPr lang="en-US" sz="2400" dirty="0"/>
              <a:t>So we have made the prediction model of </a:t>
            </a:r>
            <a:r>
              <a:rPr lang="en-US" sz="2400" dirty="0" err="1"/>
              <a:t>yhat</a:t>
            </a:r>
            <a:r>
              <a:rPr lang="en-US" sz="2400" dirty="0"/>
              <a:t>. </a:t>
            </a:r>
            <a:r>
              <a:rPr lang="en-US" sz="2400"/>
              <a:t>Now </a:t>
            </a:r>
            <a:r>
              <a:rPr lang="en-US" sz="2400" dirty="0"/>
              <a:t>we want to evaluate the similarity between </a:t>
            </a:r>
            <a:r>
              <a:rPr lang="en-US" sz="2400" dirty="0" err="1"/>
              <a:t>y_test</a:t>
            </a:r>
            <a:r>
              <a:rPr lang="en-US" sz="2400" dirty="0"/>
              <a:t> and </a:t>
            </a:r>
            <a:r>
              <a:rPr lang="en-US" sz="2400" dirty="0" err="1"/>
              <a:t>yhat</a:t>
            </a:r>
            <a:r>
              <a:rPr lang="en-US" sz="2400" dirty="0"/>
              <a:t> using </a:t>
            </a:r>
            <a:r>
              <a:rPr lang="en-US" sz="2400" dirty="0" err="1"/>
              <a:t>jaccard</a:t>
            </a:r>
            <a:r>
              <a:rPr lang="en-US" sz="2400" dirty="0"/>
              <a:t> similarity score. If the score closer to 1 than our model is good, otherwise it's not good.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48E0B-3566-451D-9B9E-7A7420309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8" t="57993" r="9762" b="18927"/>
          <a:stretch/>
        </p:blipFill>
        <p:spPr>
          <a:xfrm>
            <a:off x="484359" y="4561801"/>
            <a:ext cx="1127480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3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6" y="2535349"/>
            <a:ext cx="4671424" cy="2515622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Confusion Matrix</a:t>
            </a:r>
          </a:p>
          <a:p>
            <a:pPr algn="just"/>
            <a:r>
              <a:rPr lang="en-US" sz="2400" dirty="0"/>
              <a:t>For double evaluation we will make confusion matrix. Confusion matrix will compare the true value and predicted value of each 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40BEF-75C9-4C7E-908A-F883722A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70486" r="76547" b="19562"/>
          <a:stretch/>
        </p:blipFill>
        <p:spPr>
          <a:xfrm>
            <a:off x="6831933" y="3052928"/>
            <a:ext cx="43968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6" y="2535349"/>
            <a:ext cx="4671424" cy="893651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Now we will visualize the confusion matrix.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CB707-74A3-45FE-BB5B-C5C59636F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43068" r="65269" b="18959"/>
          <a:stretch/>
        </p:blipFill>
        <p:spPr>
          <a:xfrm>
            <a:off x="6567252" y="2633586"/>
            <a:ext cx="4803647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718CD-2470-4A38-91E0-E1B2A2B7B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31786" r="65269" b="56258"/>
          <a:stretch/>
        </p:blipFill>
        <p:spPr>
          <a:xfrm>
            <a:off x="539206" y="3776939"/>
            <a:ext cx="508554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9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latin typeface="Novecento DemiBold" pitchFamily="2" charset="0"/>
              </a:rPr>
              <a:t>Modeling with Logistic Regression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6" y="2535349"/>
            <a:ext cx="4671424" cy="2922916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Log Loss</a:t>
            </a:r>
          </a:p>
          <a:p>
            <a:pPr algn="just"/>
            <a:r>
              <a:rPr lang="en-US" sz="2400" dirty="0"/>
              <a:t>Now, lets try log loss for evaluation. In logistic regression, It uses a loss function called log loss to calculate the error. So the lesser log loss value the lesser error we have.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8CB27-C7CE-4C63-8684-D5823813F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" t="20396" r="62977" b="15539"/>
          <a:stretch/>
        </p:blipFill>
        <p:spPr>
          <a:xfrm>
            <a:off x="6981372" y="2314135"/>
            <a:ext cx="4354287" cy="43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7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Novecento DemiBold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103" y="1967542"/>
            <a:ext cx="9635308" cy="2922916"/>
          </a:xfrm>
        </p:spPr>
        <p:txBody>
          <a:bodyPr>
            <a:noAutofit/>
          </a:bodyPr>
          <a:lstStyle/>
          <a:p>
            <a:pPr algn="just"/>
            <a:r>
              <a:rPr lang="id-ID" sz="2400" dirty="0" err="1"/>
              <a:t>From</a:t>
            </a:r>
            <a:r>
              <a:rPr lang="id-ID" sz="2400" dirty="0"/>
              <a:t>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confusion</a:t>
            </a:r>
            <a:r>
              <a:rPr lang="id-ID" sz="2400" dirty="0"/>
              <a:t> </a:t>
            </a:r>
            <a:r>
              <a:rPr lang="id-ID" sz="2400" dirty="0" err="1"/>
              <a:t>matrix</a:t>
            </a:r>
            <a:r>
              <a:rPr lang="id-ID" sz="2400" dirty="0"/>
              <a:t>, </a:t>
            </a:r>
            <a:r>
              <a:rPr lang="id-ID" dirty="0"/>
              <a:t>in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first</a:t>
            </a:r>
            <a:r>
              <a:rPr lang="id-ID" dirty="0"/>
              <a:t> </a:t>
            </a:r>
            <a:r>
              <a:rPr lang="id-ID" dirty="0" err="1"/>
              <a:t>row</a:t>
            </a:r>
            <a:r>
              <a:rPr lang="id-ID" dirty="0"/>
              <a:t>, </a:t>
            </a:r>
            <a:r>
              <a:rPr lang="id-ID" sz="2400" dirty="0" err="1"/>
              <a:t>the</a:t>
            </a:r>
            <a:r>
              <a:rPr lang="id-ID" sz="2400" dirty="0"/>
              <a:t> model </a:t>
            </a:r>
            <a:r>
              <a:rPr lang="id-ID" sz="2400" dirty="0" err="1"/>
              <a:t>we</a:t>
            </a:r>
            <a:r>
              <a:rPr lang="id-ID" sz="2400" dirty="0"/>
              <a:t> </a:t>
            </a:r>
            <a:r>
              <a:rPr lang="id-ID" dirty="0" err="1"/>
              <a:t>made</a:t>
            </a:r>
            <a:r>
              <a:rPr lang="id-ID" sz="2400" dirty="0"/>
              <a:t> </a:t>
            </a:r>
            <a:r>
              <a:rPr lang="id-ID" dirty="0" err="1"/>
              <a:t>correctly</a:t>
            </a:r>
            <a:r>
              <a:rPr lang="id-ID" dirty="0"/>
              <a:t> </a:t>
            </a:r>
            <a:r>
              <a:rPr lang="id-ID" dirty="0" err="1"/>
              <a:t>predict</a:t>
            </a:r>
            <a:r>
              <a:rPr lang="id-ID" dirty="0"/>
              <a:t> 31 layer as label 0 (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Bedrock</a:t>
            </a:r>
            <a:r>
              <a:rPr lang="id-ID" dirty="0"/>
              <a:t>)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wrongly</a:t>
            </a:r>
            <a:r>
              <a:rPr lang="id-ID" dirty="0"/>
              <a:t> </a:t>
            </a:r>
            <a:r>
              <a:rPr lang="id-ID" dirty="0" err="1"/>
              <a:t>predict</a:t>
            </a:r>
            <a:r>
              <a:rPr lang="id-ID" dirty="0"/>
              <a:t> 1 layer as label 2</a:t>
            </a:r>
            <a:r>
              <a:rPr lang="id-ID" sz="2400" dirty="0"/>
              <a:t> (</a:t>
            </a:r>
            <a:r>
              <a:rPr lang="id-ID" sz="2400" dirty="0" err="1"/>
              <a:t>which</a:t>
            </a:r>
            <a:r>
              <a:rPr lang="id-ID" sz="2400" dirty="0"/>
              <a:t> </a:t>
            </a:r>
            <a:r>
              <a:rPr lang="id-ID" sz="2400" dirty="0" err="1"/>
              <a:t>is</a:t>
            </a:r>
            <a:r>
              <a:rPr lang="id-ID" sz="2400" dirty="0"/>
              <a:t> </a:t>
            </a:r>
            <a:r>
              <a:rPr lang="id-ID" dirty="0" err="1"/>
              <a:t>S</a:t>
            </a:r>
            <a:r>
              <a:rPr lang="id-ID" sz="2400" dirty="0" err="1"/>
              <a:t>aprolite</a:t>
            </a:r>
            <a:r>
              <a:rPr lang="id-ID" sz="2400" dirty="0"/>
              <a:t>).  In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second</a:t>
            </a:r>
            <a:r>
              <a:rPr lang="id-ID" sz="2400" dirty="0"/>
              <a:t> </a:t>
            </a:r>
            <a:r>
              <a:rPr lang="id-ID" sz="2400" dirty="0" err="1"/>
              <a:t>row</a:t>
            </a:r>
            <a:r>
              <a:rPr lang="id-ID" sz="2400" dirty="0"/>
              <a:t>, </a:t>
            </a:r>
            <a:r>
              <a:rPr lang="id-ID" sz="2400" dirty="0" err="1"/>
              <a:t>the</a:t>
            </a:r>
            <a:r>
              <a:rPr lang="id-ID" sz="2400" dirty="0"/>
              <a:t> model </a:t>
            </a:r>
            <a:r>
              <a:rPr lang="id-ID" sz="2400" dirty="0" err="1"/>
              <a:t>correcly</a:t>
            </a:r>
            <a:r>
              <a:rPr lang="id-ID" sz="2400" dirty="0"/>
              <a:t> </a:t>
            </a:r>
            <a:r>
              <a:rPr lang="id-ID" dirty="0" err="1"/>
              <a:t>predict</a:t>
            </a:r>
            <a:r>
              <a:rPr lang="id-ID" dirty="0"/>
              <a:t> 72 layer as label 1 (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Limonite</a:t>
            </a:r>
            <a:r>
              <a:rPr lang="id-ID" dirty="0"/>
              <a:t>)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wrongly</a:t>
            </a:r>
            <a:r>
              <a:rPr lang="id-ID" dirty="0"/>
              <a:t> </a:t>
            </a:r>
            <a:r>
              <a:rPr lang="id-ID" dirty="0" err="1"/>
              <a:t>predict</a:t>
            </a:r>
            <a:r>
              <a:rPr lang="id-ID" dirty="0"/>
              <a:t> 1 layer as label 2</a:t>
            </a:r>
            <a:r>
              <a:rPr lang="id-ID" sz="2400" dirty="0"/>
              <a:t> (</a:t>
            </a:r>
            <a:r>
              <a:rPr lang="id-ID" sz="2400" dirty="0" err="1"/>
              <a:t>which</a:t>
            </a:r>
            <a:r>
              <a:rPr lang="id-ID" sz="2400" dirty="0"/>
              <a:t> </a:t>
            </a:r>
            <a:r>
              <a:rPr lang="id-ID" sz="2400" dirty="0" err="1"/>
              <a:t>is</a:t>
            </a:r>
            <a:r>
              <a:rPr lang="id-ID" sz="2400" dirty="0"/>
              <a:t> </a:t>
            </a:r>
            <a:r>
              <a:rPr lang="id-ID" sz="2400" dirty="0" err="1"/>
              <a:t>saprolite</a:t>
            </a:r>
            <a:r>
              <a:rPr lang="id-ID" sz="2400" dirty="0"/>
              <a:t>). In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third</a:t>
            </a:r>
            <a:r>
              <a:rPr lang="id-ID" sz="2400" dirty="0"/>
              <a:t> </a:t>
            </a:r>
            <a:r>
              <a:rPr lang="id-ID" sz="2400" dirty="0" err="1"/>
              <a:t>row</a:t>
            </a:r>
            <a:r>
              <a:rPr lang="id-ID" sz="2400" dirty="0"/>
              <a:t>, </a:t>
            </a:r>
            <a:r>
              <a:rPr lang="id-ID" sz="2400" dirty="0" err="1"/>
              <a:t>the</a:t>
            </a:r>
            <a:r>
              <a:rPr lang="id-ID" sz="2400" dirty="0"/>
              <a:t> model </a:t>
            </a:r>
            <a:r>
              <a:rPr lang="id-ID" sz="2400" dirty="0" err="1"/>
              <a:t>correcly</a:t>
            </a:r>
            <a:r>
              <a:rPr lang="id-ID" sz="2400" dirty="0"/>
              <a:t> </a:t>
            </a:r>
            <a:r>
              <a:rPr lang="id-ID" dirty="0" err="1"/>
              <a:t>predict</a:t>
            </a:r>
            <a:r>
              <a:rPr lang="id-ID" dirty="0"/>
              <a:t> 56 layer as label 2 (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Saprolite</a:t>
            </a:r>
            <a:r>
              <a:rPr lang="id-ID" dirty="0"/>
              <a:t>)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wrongly</a:t>
            </a:r>
            <a:r>
              <a:rPr lang="id-ID" dirty="0"/>
              <a:t> </a:t>
            </a:r>
            <a:r>
              <a:rPr lang="id-ID" dirty="0" err="1"/>
              <a:t>predict</a:t>
            </a:r>
            <a:r>
              <a:rPr lang="id-ID" dirty="0"/>
              <a:t> 7 layer as label 1 </a:t>
            </a:r>
            <a:r>
              <a:rPr lang="id-ID" dirty="0" err="1"/>
              <a:t>and</a:t>
            </a:r>
            <a:r>
              <a:rPr lang="id-ID" dirty="0"/>
              <a:t> 0. </a:t>
            </a:r>
          </a:p>
          <a:p>
            <a:pPr algn="just"/>
            <a:r>
              <a:rPr lang="id-ID" sz="2400" dirty="0" err="1"/>
              <a:t>From</a:t>
            </a:r>
            <a:r>
              <a:rPr lang="id-ID" sz="2400" dirty="0"/>
              <a:t> </a:t>
            </a:r>
            <a:r>
              <a:rPr lang="id-ID" sz="2400" dirty="0" err="1"/>
              <a:t>all</a:t>
            </a:r>
            <a:r>
              <a:rPr lang="id-ID" sz="2400" dirty="0"/>
              <a:t> </a:t>
            </a:r>
            <a:r>
              <a:rPr lang="id-ID" sz="2400" dirty="0" err="1"/>
              <a:t>of</a:t>
            </a:r>
            <a:r>
              <a:rPr lang="id-ID" sz="2400" dirty="0"/>
              <a:t> </a:t>
            </a:r>
            <a:r>
              <a:rPr lang="id-ID" sz="2400" dirty="0" err="1"/>
              <a:t>the</a:t>
            </a:r>
            <a:r>
              <a:rPr lang="id-ID" sz="2400" dirty="0"/>
              <a:t> 168 </a:t>
            </a:r>
            <a:r>
              <a:rPr lang="id-ID" sz="2400" dirty="0" err="1"/>
              <a:t>prediction</a:t>
            </a:r>
            <a:r>
              <a:rPr lang="id-ID" sz="2400" dirty="0"/>
              <a:t> </a:t>
            </a:r>
            <a:r>
              <a:rPr lang="id-ID" sz="2400" dirty="0" err="1"/>
              <a:t>been</a:t>
            </a:r>
            <a:r>
              <a:rPr lang="id-ID" sz="2400" dirty="0"/>
              <a:t> </a:t>
            </a:r>
            <a:r>
              <a:rPr lang="id-ID" sz="2400" dirty="0" err="1"/>
              <a:t>made</a:t>
            </a:r>
            <a:r>
              <a:rPr lang="id-ID" sz="2400" dirty="0"/>
              <a:t> </a:t>
            </a:r>
            <a:r>
              <a:rPr lang="id-ID" sz="2400" dirty="0" err="1"/>
              <a:t>our</a:t>
            </a:r>
            <a:r>
              <a:rPr lang="id-ID" sz="2400" dirty="0"/>
              <a:t> model </a:t>
            </a:r>
            <a:r>
              <a:rPr lang="id-ID" dirty="0" err="1"/>
              <a:t>was</a:t>
            </a:r>
            <a:r>
              <a:rPr lang="id-ID" dirty="0"/>
              <a:t> </a:t>
            </a:r>
            <a:r>
              <a:rPr lang="id-ID" dirty="0" err="1"/>
              <a:t>wrongly</a:t>
            </a:r>
            <a:r>
              <a:rPr lang="id-ID" dirty="0"/>
              <a:t> </a:t>
            </a:r>
            <a:r>
              <a:rPr lang="id-ID" dirty="0" err="1"/>
              <a:t>predict</a:t>
            </a:r>
            <a:r>
              <a:rPr lang="id-ID" dirty="0"/>
              <a:t> 9 layer. </a:t>
            </a:r>
            <a:r>
              <a:rPr lang="id-ID" dirty="0" err="1"/>
              <a:t>So</a:t>
            </a:r>
            <a:r>
              <a:rPr lang="id-ID" dirty="0"/>
              <a:t> </a:t>
            </a:r>
            <a:r>
              <a:rPr lang="id-ID" dirty="0" err="1"/>
              <a:t>our</a:t>
            </a:r>
            <a:r>
              <a:rPr lang="id-ID" dirty="0"/>
              <a:t> model </a:t>
            </a:r>
            <a:r>
              <a:rPr lang="id-ID" dirty="0" err="1"/>
              <a:t>have</a:t>
            </a:r>
            <a:r>
              <a:rPr lang="id-ID" dirty="0"/>
              <a:t> </a:t>
            </a:r>
            <a:r>
              <a:rPr lang="id-ID" dirty="0" err="1"/>
              <a:t>accuracy</a:t>
            </a:r>
            <a:r>
              <a:rPr lang="id-ID" dirty="0"/>
              <a:t>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dirty="0" err="1"/>
              <a:t>precision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94.6 % 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very</a:t>
            </a:r>
            <a:r>
              <a:rPr lang="id-ID" dirty="0"/>
              <a:t> </a:t>
            </a:r>
            <a:r>
              <a:rPr lang="id-ID" dirty="0" err="1"/>
              <a:t>good</a:t>
            </a:r>
            <a:r>
              <a:rPr lang="id-ID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786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54D-DB65-4379-A13E-C6C4593B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ovecento DemiBold" pitchFamily="2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CEAD-4C63-422E-8DDD-229CE86A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Log </a:t>
            </a:r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small</a:t>
            </a:r>
            <a:r>
              <a:rPr lang="id-ID" dirty="0"/>
              <a:t> 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en-US" b="0" i="0" dirty="0">
                <a:solidFill>
                  <a:srgbClr val="D5D5D5"/>
                </a:solidFill>
                <a:effectLst/>
              </a:rPr>
              <a:t>0.2864566727639143</a:t>
            </a:r>
            <a:endParaRPr lang="id-ID" b="0" i="0" dirty="0">
              <a:solidFill>
                <a:srgbClr val="D5D5D5"/>
              </a:solidFill>
              <a:effectLst/>
            </a:endParaRPr>
          </a:p>
          <a:p>
            <a:r>
              <a:rPr lang="id-ID" dirty="0" err="1"/>
              <a:t>Jaccard</a:t>
            </a:r>
            <a:r>
              <a:rPr lang="id-ID" dirty="0"/>
              <a:t> </a:t>
            </a:r>
            <a:r>
              <a:rPr lang="id-ID" dirty="0" err="1"/>
              <a:t>dimilarity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 0</a:t>
            </a:r>
            <a:r>
              <a:rPr lang="en-US" b="0" i="0" dirty="0">
                <a:solidFill>
                  <a:srgbClr val="D5D5D5"/>
                </a:solidFill>
                <a:effectLst/>
              </a:rPr>
              <a:t>.9464285714285714</a:t>
            </a:r>
            <a:r>
              <a:rPr lang="id-ID" dirty="0"/>
              <a:t> </a:t>
            </a: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good</a:t>
            </a:r>
            <a:r>
              <a:rPr lang="id-ID" dirty="0"/>
              <a:t> </a:t>
            </a:r>
            <a:r>
              <a:rPr lang="id-ID" dirty="0" err="1"/>
              <a:t>because</a:t>
            </a:r>
            <a:r>
              <a:rPr lang="id-ID" dirty="0"/>
              <a:t> </a:t>
            </a:r>
            <a:r>
              <a:rPr lang="id-ID" dirty="0" err="1"/>
              <a:t>i’ts</a:t>
            </a:r>
            <a:r>
              <a:rPr lang="id-ID" dirty="0"/>
              <a:t> </a:t>
            </a:r>
            <a:r>
              <a:rPr lang="id-ID" dirty="0" err="1"/>
              <a:t>closer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1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9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Novecento DemiBold" pitchFamily="2" charset="0"/>
              </a:rPr>
              <a:t>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06" y="2535349"/>
            <a:ext cx="9635308" cy="2922916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https://dataplatform.cloud.ibm.com/analytics/notebooks/v2/2c807777-9218-477b-8dad-e356968e8c85?projectid=461e4db8-3239-44a0-8b24-009a5db7c6dc&amp;context=cpdaas</a:t>
            </a:r>
          </a:p>
        </p:txBody>
      </p:sp>
    </p:spTree>
    <p:extLst>
      <p:ext uri="{BB962C8B-B14F-4D97-AF65-F5344CB8AC3E}">
        <p14:creationId xmlns:p14="http://schemas.microsoft.com/office/powerpoint/2010/main" val="191794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8EC874-1833-48B7-996F-62C91EBC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Business </a:t>
            </a:r>
            <a:r>
              <a:rPr lang="id-ID" dirty="0" err="1">
                <a:latin typeface="Novecento DemiBold" pitchFamily="2" charset="0"/>
              </a:rPr>
              <a:t>Problems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112F15-2781-42DE-AB45-13E14667D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6" y="2097088"/>
            <a:ext cx="11642502" cy="441962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94151F5-41B3-4AF7-8919-80F757377D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690230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237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36" y="640081"/>
            <a:ext cx="5916145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>
                <a:latin typeface="Novecento DemiBold" pitchFamily="2" charset="0"/>
              </a:rPr>
              <a:t>Thank you</a:t>
            </a:r>
          </a:p>
        </p:txBody>
      </p:sp>
      <p:pic>
        <p:nvPicPr>
          <p:cNvPr id="9" name="Graphic 8" descr="Right Double Quote">
            <a:extLst>
              <a:ext uri="{FF2B5EF4-FFF2-40B4-BE49-F238E27FC236}">
                <a16:creationId xmlns:a16="http://schemas.microsoft.com/office/drawing/2014/main" id="{3377FD5E-0776-4498-89F3-10C6EB80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006" y="1622132"/>
            <a:ext cx="3386716" cy="33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3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0FF2F6-EFCB-4F70-A170-1340D547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>
                <a:latin typeface="Novecento DemiBold" pitchFamily="2" charset="0"/>
              </a:rPr>
              <a:t>Data </a:t>
            </a:r>
            <a:r>
              <a:rPr lang="id-ID" sz="4000" dirty="0" err="1">
                <a:latin typeface="Novecento DemiBold" pitchFamily="2" charset="0"/>
              </a:rPr>
              <a:t>Story</a:t>
            </a: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63F968-40AF-4EEC-A555-F6411D756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400" dirty="0"/>
              <a:t>Data </a:t>
            </a:r>
            <a:r>
              <a:rPr lang="id-ID" sz="2400" dirty="0" err="1"/>
              <a:t>cointains</a:t>
            </a:r>
            <a:r>
              <a:rPr lang="id-ID" sz="2400" dirty="0"/>
              <a:t> 8 </a:t>
            </a:r>
            <a:r>
              <a:rPr lang="id-ID" sz="2400" dirty="0" err="1"/>
              <a:t>columns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837 </a:t>
            </a:r>
            <a:r>
              <a:rPr lang="id-ID" sz="2400" dirty="0" err="1"/>
              <a:t>rows</a:t>
            </a:r>
            <a:endParaRPr lang="id-ID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400" dirty="0" err="1"/>
              <a:t>It</a:t>
            </a:r>
            <a:r>
              <a:rPr lang="id-ID" sz="2400" dirty="0"/>
              <a:t> ha</a:t>
            </a:r>
            <a:r>
              <a:rPr lang="en-US" sz="2400" dirty="0"/>
              <a:t>s</a:t>
            </a:r>
            <a:r>
              <a:rPr lang="id-ID" sz="2400" dirty="0"/>
              <a:t> </a:t>
            </a:r>
            <a:r>
              <a:rPr lang="id-ID" sz="2400" dirty="0" err="1"/>
              <a:t>minerals</a:t>
            </a:r>
            <a:r>
              <a:rPr lang="id-ID" sz="2400" dirty="0"/>
              <a:t> </a:t>
            </a:r>
            <a:r>
              <a:rPr lang="id-ID" sz="2400" dirty="0" err="1"/>
              <a:t>content</a:t>
            </a:r>
            <a:r>
              <a:rPr lang="id-ID" sz="2400" dirty="0"/>
              <a:t> (</a:t>
            </a:r>
            <a:r>
              <a:rPr lang="id-ID" sz="2400" dirty="0" err="1"/>
              <a:t>numerical</a:t>
            </a:r>
            <a:r>
              <a:rPr lang="id-ID" sz="2400" dirty="0"/>
              <a:t>), layer (</a:t>
            </a:r>
            <a:r>
              <a:rPr lang="id-ID" sz="2400" dirty="0" err="1"/>
              <a:t>categorical</a:t>
            </a:r>
            <a:r>
              <a:rPr lang="id-ID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400" dirty="0"/>
              <a:t>Layer </a:t>
            </a:r>
            <a:r>
              <a:rPr lang="id-ID" sz="2400" dirty="0" err="1"/>
              <a:t>is</a:t>
            </a:r>
            <a:r>
              <a:rPr lang="id-ID" sz="2400" dirty="0"/>
              <a:t>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key</a:t>
            </a:r>
            <a:r>
              <a:rPr lang="id-ID" sz="2400" dirty="0"/>
              <a:t> </a:t>
            </a:r>
            <a:r>
              <a:rPr lang="id-ID" sz="2400" dirty="0" err="1"/>
              <a:t>column</a:t>
            </a:r>
            <a:r>
              <a:rPr lang="id-ID" sz="2400" dirty="0"/>
              <a:t> </a:t>
            </a:r>
            <a:r>
              <a:rPr lang="id-ID" sz="2400" dirty="0" err="1"/>
              <a:t>which</a:t>
            </a:r>
            <a:r>
              <a:rPr lang="id-ID" sz="2400" dirty="0"/>
              <a:t> </a:t>
            </a:r>
            <a:r>
              <a:rPr lang="id-ID" sz="2400" dirty="0" err="1"/>
              <a:t>we</a:t>
            </a:r>
            <a:r>
              <a:rPr lang="id-ID" sz="2400" dirty="0"/>
              <a:t> </a:t>
            </a:r>
            <a:r>
              <a:rPr lang="id-ID" sz="2400" dirty="0" err="1"/>
              <a:t>will</a:t>
            </a:r>
            <a:r>
              <a:rPr lang="id-ID" sz="2400" dirty="0"/>
              <a:t> </a:t>
            </a:r>
            <a:r>
              <a:rPr lang="id-ID" sz="2400" dirty="0" err="1"/>
              <a:t>clasify</a:t>
            </a:r>
            <a:r>
              <a:rPr lang="id-ID" sz="2400" dirty="0"/>
              <a:t>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231B7AF-C4A4-4E6F-A934-793F7AD90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62" t="29770" r="56333" b="15308"/>
          <a:stretch/>
        </p:blipFill>
        <p:spPr>
          <a:xfrm>
            <a:off x="5621931" y="1427539"/>
            <a:ext cx="6049566" cy="47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454748" cy="3593592"/>
          </a:xfrm>
        </p:spPr>
        <p:txBody>
          <a:bodyPr/>
          <a:lstStyle/>
          <a:p>
            <a:pPr algn="just"/>
            <a:r>
              <a:rPr lang="en-US" dirty="0"/>
              <a:t>Let's check if there are missing values in the data set. and analyze the features we want to select and use in the modelling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37BFF-0E9B-46AD-AC50-E56E2DEE3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" t="64768" r="76428" b="6223"/>
          <a:stretch/>
        </p:blipFill>
        <p:spPr>
          <a:xfrm>
            <a:off x="6950160" y="2615532"/>
            <a:ext cx="392458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4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BF97-C9F0-45D5-AF3E-801CE862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454748" cy="3593592"/>
          </a:xfrm>
        </p:spPr>
        <p:txBody>
          <a:bodyPr/>
          <a:lstStyle/>
          <a:p>
            <a:pPr algn="just"/>
            <a:r>
              <a:rPr lang="en-US" dirty="0"/>
              <a:t>Let's check if there are missing values in the data set. and analyze the features we want to select and use in the modelling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37BFF-0E9B-46AD-AC50-E56E2DEE3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" t="64768" r="76428" b="6223"/>
          <a:stretch/>
        </p:blipFill>
        <p:spPr>
          <a:xfrm>
            <a:off x="6950160" y="2615532"/>
            <a:ext cx="392458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89671-8E71-4124-837A-538D3E90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39422-D398-456F-B9AB-DE10DFD7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7" t="52804" r="51309" b="14903"/>
          <a:stretch/>
        </p:blipFill>
        <p:spPr>
          <a:xfrm>
            <a:off x="2217099" y="2555748"/>
            <a:ext cx="775475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6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89671-8E71-4124-837A-538D3E90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4484077" cy="3593592"/>
          </a:xfrm>
        </p:spPr>
        <p:txBody>
          <a:bodyPr/>
          <a:lstStyle/>
          <a:p>
            <a:pPr algn="just"/>
            <a:r>
              <a:rPr lang="en-US" dirty="0"/>
              <a:t>Let's we drop the 'From' feature since it was have same information with the 'To' feature. and we want to rename 'To' feature into 'Depth' feature.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FC0DF-E882-436B-8A2C-0CCB74071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9" t="42325" r="63095" b="11516"/>
          <a:stretch/>
        </p:blipFill>
        <p:spPr>
          <a:xfrm>
            <a:off x="6747805" y="2425386"/>
            <a:ext cx="424692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1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B406-54EA-45C1-94AE-6B77DEC2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ovecento DemiBold" pitchFamily="2" charset="0"/>
              </a:rPr>
              <a:t>Data Pre-Processing</a:t>
            </a:r>
            <a:endParaRPr lang="en-US" dirty="0">
              <a:latin typeface="Novecento DemiBold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89671-8E71-4124-837A-538D3E90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4484077" cy="359359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need to label all the categorical values using Label Encoder. So the values with convert automatically. As you can see, below the hole ID A001 = 0 so on till Hole ID A048 = 47. and for Layer BRK = 0, LIM = 1, and SAP =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C8BDC-5965-4D11-B55F-26CFECA6B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8" t="45924" r="58571" b="6645"/>
          <a:stretch/>
        </p:blipFill>
        <p:spPr>
          <a:xfrm>
            <a:off x="6415987" y="2587752"/>
            <a:ext cx="481284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61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Toronto Bikeshare Analysis</Template>
  <TotalTime>365</TotalTime>
  <Words>1163</Words>
  <Application>Microsoft Office PowerPoint</Application>
  <PresentationFormat>Widescreen</PresentationFormat>
  <Paragraphs>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Montserrat SemiBold</vt:lpstr>
      <vt:lpstr>Novecento DemiBold</vt:lpstr>
      <vt:lpstr>Tw Cen MT</vt:lpstr>
      <vt:lpstr>Wingdings</vt:lpstr>
      <vt:lpstr>Circuit</vt:lpstr>
      <vt:lpstr>Geological Layer Prediction using logistic regression</vt:lpstr>
      <vt:lpstr>CRISP-DM</vt:lpstr>
      <vt:lpstr>Business Problems</vt:lpstr>
      <vt:lpstr>Data Story</vt:lpstr>
      <vt:lpstr>Data Pre-Processing</vt:lpstr>
      <vt:lpstr>Data Pre-Processing</vt:lpstr>
      <vt:lpstr>Data Pre-Processing</vt:lpstr>
      <vt:lpstr>Data Pre-Processing</vt:lpstr>
      <vt:lpstr>Data Pre-Processing</vt:lpstr>
      <vt:lpstr>Data Pre-Processing</vt:lpstr>
      <vt:lpstr>Data Pre-Processing</vt:lpstr>
      <vt:lpstr>Data Pre-Processing</vt:lpstr>
      <vt:lpstr>Data Preparation</vt:lpstr>
      <vt:lpstr>Data Preparation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Modeling with Logistic Regression</vt:lpstr>
      <vt:lpstr>CONCLUSION</vt:lpstr>
      <vt:lpstr>CONCLUSION</vt:lpstr>
      <vt:lpstr>NOTEBOOK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Geological Layer of Nickel deposit classification</dc:title>
  <dc:creator>v1476</dc:creator>
  <cp:lastModifiedBy>Tb Reja</cp:lastModifiedBy>
  <cp:revision>10</cp:revision>
  <dcterms:created xsi:type="dcterms:W3CDTF">2020-10-24T04:23:14Z</dcterms:created>
  <dcterms:modified xsi:type="dcterms:W3CDTF">2020-10-27T13:17:50Z</dcterms:modified>
</cp:coreProperties>
</file>